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DM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iNoiFDIoUKmeBXAlA2ns/IHINC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A181C2-3651-434B-B8E7-5C3425C0FE14}">
  <a:tblStyle styleId="{FEA181C2-3651-434B-B8E7-5C3425C0FE1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.fntdata"/><Relationship Id="rId25" Type="http://schemas.openxmlformats.org/officeDocument/2006/relationships/font" Target="fonts/DMSans-regular.fntdata"/><Relationship Id="rId28" Type="http://schemas.openxmlformats.org/officeDocument/2006/relationships/font" Target="fonts/DMSans-boldItalic.fntdata"/><Relationship Id="rId27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8381645fc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8381645f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8381645fc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8381645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dae892365_0_1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5dae892365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15dae892365_0_1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dae892365_0_2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5dae892365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5dae892365_0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b524ef00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b524ef0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b524ef00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5b524ef0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b524ef00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b524ef0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b524ef00a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b524ef00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b524ef00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b524ef0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8381645fc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58381645f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8381645f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8381645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8381645f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8381645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8381645f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8381645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8381645fc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8381645f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8381645f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8381645f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8381645f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8381645f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8381645fc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8381645f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6258" l="-2217" r="-2789" t="-430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8: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Voting Process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8381645fc_0_4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Valid ballots</a:t>
            </a:r>
            <a:endParaRPr/>
          </a:p>
        </p:txBody>
      </p:sp>
      <p:sp>
        <p:nvSpPr>
          <p:cNvPr id="140" name="Google Shape;140;g158381645fc_0_46"/>
          <p:cNvSpPr txBox="1"/>
          <p:nvPr/>
        </p:nvSpPr>
        <p:spPr>
          <a:xfrm>
            <a:off x="357900" y="1485100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A </a:t>
            </a:r>
            <a:r>
              <a:rPr b="1" lang="en-US" sz="2200">
                <a:solidFill>
                  <a:srgbClr val="000000"/>
                </a:solidFill>
              </a:rPr>
              <a:t>valid ballot </a:t>
            </a:r>
            <a:r>
              <a:rPr lang="en-US" sz="2200">
                <a:solidFill>
                  <a:srgbClr val="000000"/>
                </a:solidFill>
              </a:rPr>
              <a:t>clearly indicates the preference of the voter. 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You </a:t>
            </a:r>
            <a:r>
              <a:rPr lang="en-US" sz="2200">
                <a:solidFill>
                  <a:srgbClr val="132E4D"/>
                </a:solidFill>
              </a:rPr>
              <a:t>may vote for more than one candidate if there is more than one person elected in the race.</a:t>
            </a:r>
            <a:endParaRPr sz="2200">
              <a:solidFill>
                <a:srgbClr val="FFFFF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41" name="Google Shape;141;g158381645fc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3427" y="3062048"/>
            <a:ext cx="4664873" cy="36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8381645fc_0_5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Rejected ballots</a:t>
            </a:r>
            <a:endParaRPr/>
          </a:p>
        </p:txBody>
      </p:sp>
      <p:sp>
        <p:nvSpPr>
          <p:cNvPr id="147" name="Google Shape;147;g158381645fc_0_51"/>
          <p:cNvSpPr txBox="1"/>
          <p:nvPr/>
        </p:nvSpPr>
        <p:spPr>
          <a:xfrm>
            <a:off x="357900" y="1487900"/>
            <a:ext cx="7871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A </a:t>
            </a:r>
            <a:r>
              <a:rPr b="1" lang="en-US" sz="2200">
                <a:solidFill>
                  <a:srgbClr val="000000"/>
                </a:solidFill>
              </a:rPr>
              <a:t>rejected ballot </a:t>
            </a:r>
            <a:r>
              <a:rPr lang="en-US" sz="2200">
                <a:solidFill>
                  <a:srgbClr val="000000"/>
                </a:solidFill>
              </a:rPr>
              <a:t>is a ballot that cannot be counted because the voter’s </a:t>
            </a:r>
            <a:r>
              <a:rPr lang="en-US" sz="2200" u="sng">
                <a:solidFill>
                  <a:srgbClr val="000000"/>
                </a:solidFill>
              </a:rPr>
              <a:t>choice is not clear</a:t>
            </a:r>
            <a:r>
              <a:rPr lang="en-US" sz="2200">
                <a:solidFill>
                  <a:srgbClr val="000000"/>
                </a:solidFill>
              </a:rPr>
              <a:t>. </a:t>
            </a:r>
            <a:endParaRPr sz="2200">
              <a:solidFill>
                <a:srgbClr val="132E4D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48" name="Google Shape;148;g158381645fc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306" y="2806700"/>
            <a:ext cx="4648458" cy="360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dae892365_0_192"/>
          <p:cNvSpPr txBox="1"/>
          <p:nvPr/>
        </p:nvSpPr>
        <p:spPr>
          <a:xfrm>
            <a:off x="364555" y="168881"/>
            <a:ext cx="83358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Voter turnout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g15dae892365_0_192"/>
          <p:cNvSpPr txBox="1"/>
          <p:nvPr/>
        </p:nvSpPr>
        <p:spPr>
          <a:xfrm>
            <a:off x="364550" y="1597250"/>
            <a:ext cx="782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Voter turnout is t</a:t>
            </a:r>
            <a:r>
              <a:rPr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percentage</a:t>
            </a:r>
            <a:r>
              <a:rPr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of eligible electors or registered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voters that cast ballots</a:t>
            </a:r>
            <a:r>
              <a:rPr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in an election. 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0.wp.com/calmatters.org/wp-content/uploads/2020/10/iStock_ballotbox_02.jpg?fit=2000%2C1392&amp;ssl=1" id="156" name="Google Shape;156;g15dae892365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701" y="2891226"/>
            <a:ext cx="3228700" cy="2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5dae892365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6293" y="3019445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dae892365_0_200"/>
          <p:cNvSpPr txBox="1"/>
          <p:nvPr/>
        </p:nvSpPr>
        <p:spPr>
          <a:xfrm>
            <a:off x="355455" y="198506"/>
            <a:ext cx="83358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Provincial v</a:t>
            </a: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oter turnout</a:t>
            </a:r>
            <a:r>
              <a:rPr b="1" lang="en-US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(1983-2020)</a:t>
            </a:r>
            <a:endParaRPr b="1" i="0" sz="3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g15dae892365_0_200"/>
          <p:cNvSpPr txBox="1"/>
          <p:nvPr/>
        </p:nvSpPr>
        <p:spPr>
          <a:xfrm>
            <a:off x="1934973" y="6457797"/>
            <a:ext cx="353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Elections BC</a:t>
            </a:r>
            <a:endParaRPr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5" name="Google Shape;165;g15dae892365_0_200" title="Chart"/>
          <p:cNvPicPr preferRelativeResize="0"/>
          <p:nvPr/>
        </p:nvPicPr>
        <p:blipFill rotWithShape="1">
          <a:blip r:embed="rId3">
            <a:alphaModFix/>
          </a:blip>
          <a:srcRect b="0" l="0" r="0" t="10217"/>
          <a:stretch/>
        </p:blipFill>
        <p:spPr>
          <a:xfrm>
            <a:off x="2422700" y="1315575"/>
            <a:ext cx="6721299" cy="373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g15dae892365_0_200"/>
          <p:cNvGraphicFramePr/>
          <p:nvPr/>
        </p:nvGraphicFramePr>
        <p:xfrm>
          <a:off x="95375" y="1223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{FEA181C2-3651-434B-B8E7-5C3425C0FE14}</a:tableStyleId>
              </a:tblPr>
              <a:tblGrid>
                <a:gridCol w="831900"/>
                <a:gridCol w="1375600"/>
              </a:tblGrid>
              <a:tr h="550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Turnout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65.8%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64.0%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55.4%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58.2%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50.1%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69.2%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55.3%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57.7%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54.5%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b524ef00a_0_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72" name="Google Shape;172;g15b524ef00a_0_2"/>
          <p:cNvSpPr txBox="1"/>
          <p:nvPr/>
        </p:nvSpPr>
        <p:spPr>
          <a:xfrm>
            <a:off x="392125" y="1489075"/>
            <a:ext cx="83187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•How has voter turnout changed over time?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•What factors do you think may lead to an increase in turnout?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•What groups do you think might have lower voter turnout? What barriers might they face? </a:t>
            </a:r>
            <a:endParaRPr/>
          </a:p>
        </p:txBody>
      </p:sp>
      <p:pic>
        <p:nvPicPr>
          <p:cNvPr id="173" name="Google Shape;173;g15b524ef00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250" y="4705375"/>
            <a:ext cx="1990636" cy="19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b524ef00a_0_1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Barriers to voting</a:t>
            </a:r>
            <a:endParaRPr/>
          </a:p>
        </p:txBody>
      </p:sp>
      <p:pic>
        <p:nvPicPr>
          <p:cNvPr id="179" name="Google Shape;179;g15b524ef00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00" y="1557340"/>
            <a:ext cx="8839202" cy="374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b524ef00a_0_1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Motivational barriers</a:t>
            </a:r>
            <a:endParaRPr/>
          </a:p>
        </p:txBody>
      </p:sp>
      <p:pic>
        <p:nvPicPr>
          <p:cNvPr id="185" name="Google Shape;185;g15b524ef00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427"/>
            <a:ext cx="8828858" cy="53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b524ef00a_0_2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Access barriers</a:t>
            </a:r>
            <a:endParaRPr/>
          </a:p>
        </p:txBody>
      </p:sp>
      <p:pic>
        <p:nvPicPr>
          <p:cNvPr id="191" name="Google Shape;191;g15b524ef00a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427"/>
            <a:ext cx="8839201" cy="236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5b524ef00a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500" y="3869025"/>
            <a:ext cx="2966124" cy="18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b524ef00a_0_2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Reflection</a:t>
            </a:r>
            <a:endParaRPr/>
          </a:p>
        </p:txBody>
      </p:sp>
      <p:pic>
        <p:nvPicPr>
          <p:cNvPr id="198" name="Google Shape;198;g15b524ef00a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427"/>
            <a:ext cx="8839200" cy="475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5b524ef00a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038" y="3062650"/>
            <a:ext cx="3615925" cy="27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8381645fc_0_6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205" name="Google Shape;205;g158381645fc_0_64"/>
          <p:cNvSpPr txBox="1"/>
          <p:nvPr/>
        </p:nvSpPr>
        <p:spPr>
          <a:xfrm>
            <a:off x="336050" y="1493700"/>
            <a:ext cx="78867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</a:rPr>
              <a:t>Should eligible citizens vote in local elections?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</a:rPr>
              <a:t>Does voting matter?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</a:rPr>
              <a:t>Do you plan to vote in the future? Why?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pic>
        <p:nvPicPr>
          <p:cNvPr id="206" name="Google Shape;206;g158381645fc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7550" y="4901250"/>
            <a:ext cx="1743700" cy="1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609600" y="1676400"/>
            <a:ext cx="82662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Voting in local elections is done by </a:t>
            </a:r>
            <a:r>
              <a:rPr b="1" lang="en-US" sz="2400">
                <a:solidFill>
                  <a:srgbClr val="000000"/>
                </a:solidFill>
              </a:rPr>
              <a:t>secret ballot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Voters mark their ballot behind a privacy screen and fold their ballot to hide their choice. </a:t>
            </a:r>
            <a:br>
              <a:rPr lang="en-US" sz="2400">
                <a:solidFill>
                  <a:srgbClr val="000000"/>
                </a:solidFill>
              </a:rPr>
            </a:br>
            <a:endParaRPr b="1" sz="2400">
              <a:solidFill>
                <a:srgbClr val="FFFFFF"/>
              </a:solidFill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Voting by secret ballot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cal Elections &amp; Voting - Strathcona Regional District - Strathcona  Regional District"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950" y="3926073"/>
            <a:ext cx="5940475" cy="27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8381645fc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Who organizes local elections?</a:t>
            </a:r>
            <a:endParaRPr/>
          </a:p>
        </p:txBody>
      </p:sp>
      <p:sp>
        <p:nvSpPr>
          <p:cNvPr id="94" name="Google Shape;94;g158381645fc_0_5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Char char="•"/>
            </a:pPr>
            <a:r>
              <a:rPr lang="en-US">
                <a:solidFill>
                  <a:srgbClr val="132E4D"/>
                </a:solidFill>
              </a:rPr>
              <a:t>The provincial government sets out common rules that all voters and candidates must follow.</a:t>
            </a:r>
            <a:endParaRPr>
              <a:solidFill>
                <a:srgbClr val="132E4D"/>
              </a:solidFill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rgbClr val="132E4D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Char char="•"/>
            </a:pPr>
            <a:r>
              <a:rPr lang="en-US">
                <a:solidFill>
                  <a:srgbClr val="132E4D"/>
                </a:solidFill>
              </a:rPr>
              <a:t>However, municipalities and regional districts are responsible for conducting the elections. </a:t>
            </a:r>
            <a:br>
              <a:rPr lang="en-US">
                <a:solidFill>
                  <a:srgbClr val="132E4D"/>
                </a:solidFill>
              </a:rPr>
            </a:br>
            <a:endParaRPr>
              <a:solidFill>
                <a:srgbClr val="132E4D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Char char="•"/>
            </a:pPr>
            <a:r>
              <a:rPr lang="en-US">
                <a:solidFill>
                  <a:srgbClr val="132E4D"/>
                </a:solidFill>
              </a:rPr>
              <a:t>Every municipality and regional district has a chief election officer who is in charge of running the election. </a:t>
            </a:r>
            <a:endParaRPr sz="3000">
              <a:solidFill>
                <a:srgbClr val="132E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8381645fc_0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Who is qualified to vote?</a:t>
            </a:r>
            <a:endParaRPr/>
          </a:p>
        </p:txBody>
      </p:sp>
      <p:sp>
        <p:nvSpPr>
          <p:cNvPr id="100" name="Google Shape;100;g158381645fc_0_10"/>
          <p:cNvSpPr txBox="1"/>
          <p:nvPr/>
        </p:nvSpPr>
        <p:spPr>
          <a:xfrm>
            <a:off x="495813" y="1509175"/>
            <a:ext cx="7908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To be able to vote in B.C. </a:t>
            </a:r>
            <a:r>
              <a:rPr b="1" lang="en-US" sz="2200">
                <a:solidFill>
                  <a:srgbClr val="000000"/>
                </a:solidFill>
              </a:rPr>
              <a:t>local elections</a:t>
            </a:r>
            <a:r>
              <a:rPr lang="en-US" sz="2200">
                <a:solidFill>
                  <a:srgbClr val="000000"/>
                </a:solidFill>
              </a:rPr>
              <a:t>, you must be:</a:t>
            </a:r>
            <a:endParaRPr sz="2200">
              <a:solidFill>
                <a:srgbClr val="132E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18 years of age</a:t>
            </a:r>
            <a:endParaRPr sz="2200">
              <a:solidFill>
                <a:srgbClr val="132E4D"/>
              </a:solidFill>
            </a:endParaRPr>
          </a:p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A Canadian citizen</a:t>
            </a:r>
            <a:endParaRPr sz="2200">
              <a:solidFill>
                <a:srgbClr val="132E4D"/>
              </a:solidFill>
            </a:endParaRPr>
          </a:p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A resident of B.C. for six months</a:t>
            </a:r>
            <a:endParaRPr sz="2200">
              <a:solidFill>
                <a:srgbClr val="132E4D"/>
              </a:solidFill>
            </a:endParaRPr>
          </a:p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Live or own property where you plan to vote</a:t>
            </a:r>
            <a:endParaRPr sz="2200">
              <a:solidFill>
                <a:srgbClr val="132E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descr="18 birthday cake" id="101" name="Google Shape;101;g158381645fc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38" y="3676524"/>
            <a:ext cx="2351051" cy="17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8381645fc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50" y="3676525"/>
            <a:ext cx="2202550" cy="175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8381645fc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is the voters list?</a:t>
            </a:r>
            <a:endParaRPr/>
          </a:p>
        </p:txBody>
      </p:sp>
      <p:sp>
        <p:nvSpPr>
          <p:cNvPr id="108" name="Google Shape;108;g158381645fc_0_15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</a:pPr>
            <a:r>
              <a:rPr lang="en-US">
                <a:solidFill>
                  <a:srgbClr val="132E4D"/>
                </a:solidFill>
              </a:rPr>
              <a:t>In most cases, a local government must maintain and use its own list of electors (voters list). </a:t>
            </a:r>
            <a:endParaRPr>
              <a:solidFill>
                <a:srgbClr val="132E4D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</a:pPr>
            <a:r>
              <a:rPr lang="en-US">
                <a:solidFill>
                  <a:srgbClr val="132E4D"/>
                </a:solidFill>
              </a:rPr>
              <a:t>The local government-maintained </a:t>
            </a:r>
            <a:r>
              <a:rPr b="1" lang="en-US">
                <a:solidFill>
                  <a:srgbClr val="132E4D"/>
                </a:solidFill>
              </a:rPr>
              <a:t>voters list </a:t>
            </a:r>
            <a:r>
              <a:rPr lang="en-US">
                <a:solidFill>
                  <a:srgbClr val="132E4D"/>
                </a:solidFill>
              </a:rPr>
              <a:t>includes the names of resident electors and the names of non-resident property electors. </a:t>
            </a:r>
            <a:endParaRPr>
              <a:solidFill>
                <a:srgbClr val="132E4D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</a:pPr>
            <a:r>
              <a:rPr lang="en-US">
                <a:solidFill>
                  <a:srgbClr val="132E4D"/>
                </a:solidFill>
              </a:rPr>
              <a:t>A resident elector is required to show two pieces of identification or sign a solemn declaration if their name does not already appear on the voters list.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381645fc_0_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What are </a:t>
            </a:r>
            <a:r>
              <a:rPr lang="en-US" sz="2800">
                <a:latin typeface="DM Sans"/>
                <a:ea typeface="DM Sans"/>
                <a:cs typeface="DM Sans"/>
                <a:sym typeface="DM Sans"/>
              </a:rPr>
              <a:t>different</a:t>
            </a: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 ways a person can vote?</a:t>
            </a:r>
            <a:endParaRPr/>
          </a:p>
        </p:txBody>
      </p:sp>
      <p:sp>
        <p:nvSpPr>
          <p:cNvPr id="114" name="Google Shape;114;g158381645fc_0_20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132E4D"/>
                </a:solidFill>
              </a:rPr>
              <a:t>Each municipality is responsible for conducting their election and determining the methods used. </a:t>
            </a:r>
            <a:endParaRPr>
              <a:solidFill>
                <a:srgbClr val="132E4D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132E4D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132E4D"/>
                </a:solidFill>
              </a:rPr>
              <a:t>Options can include:</a:t>
            </a:r>
            <a:endParaRPr>
              <a:solidFill>
                <a:srgbClr val="132E4D"/>
              </a:solidFill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132E4D"/>
                </a:solidFill>
              </a:rPr>
              <a:t>In person</a:t>
            </a:r>
            <a:endParaRPr>
              <a:solidFill>
                <a:srgbClr val="132E4D"/>
              </a:solidFill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132E4D"/>
                </a:solidFill>
              </a:rPr>
              <a:t>By mail</a:t>
            </a:r>
            <a:endParaRPr>
              <a:solidFill>
                <a:srgbClr val="132E4D"/>
              </a:solidFill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132E4D"/>
                </a:solidFill>
              </a:rPr>
              <a:t>Special voting opportunities held in hospitals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8381645fc_0_2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Where do I vote?</a:t>
            </a:r>
            <a:endParaRPr/>
          </a:p>
        </p:txBody>
      </p:sp>
      <p:sp>
        <p:nvSpPr>
          <p:cNvPr id="120" name="Google Shape;120;g158381645fc_0_29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>
                <a:solidFill>
                  <a:srgbClr val="132E4D"/>
                </a:solidFill>
              </a:rPr>
              <a:t>You can find your voting place on your municipality or regional district website and through documentation mailed to voters.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 </a:t>
            </a:r>
            <a:endParaRPr sz="2200">
              <a:solidFill>
                <a:srgbClr val="132E4D"/>
              </a:solidFill>
            </a:endParaRPr>
          </a:p>
          <a:p>
            <a:pPr indent="-457200" lvl="0" marL="6096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>
                <a:solidFill>
                  <a:srgbClr val="132E4D"/>
                </a:solidFill>
              </a:rPr>
              <a:t>Electors who are away, busy or unable to vote on voting day, have the option of participating in </a:t>
            </a:r>
            <a:r>
              <a:rPr b="1" lang="en-US">
                <a:solidFill>
                  <a:srgbClr val="132E4D"/>
                </a:solidFill>
              </a:rPr>
              <a:t>advance voting</a:t>
            </a:r>
            <a:r>
              <a:rPr lang="en-US">
                <a:solidFill>
                  <a:srgbClr val="132E4D"/>
                </a:solidFill>
              </a:rPr>
              <a:t>.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8381645fc_0_3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is the process for voting?</a:t>
            </a:r>
            <a:endParaRPr/>
          </a:p>
        </p:txBody>
      </p:sp>
      <p:sp>
        <p:nvSpPr>
          <p:cNvPr id="126" name="Google Shape;126;g158381645fc_0_34"/>
          <p:cNvSpPr txBox="1"/>
          <p:nvPr/>
        </p:nvSpPr>
        <p:spPr>
          <a:xfrm>
            <a:off x="309800" y="1460200"/>
            <a:ext cx="8196000" cy="4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Once you confirm your eligibility, you are given a ballot. </a:t>
            </a:r>
            <a:endParaRPr sz="2800">
              <a:solidFill>
                <a:srgbClr val="132E4D"/>
              </a:solidFill>
            </a:endParaRPr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Go behind a voting screen and mark your ballot. </a:t>
            </a:r>
            <a:endParaRPr sz="2800">
              <a:solidFill>
                <a:srgbClr val="132E4D"/>
              </a:solidFill>
            </a:endParaRPr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Hand your folded ballot back to the voting clerk. </a:t>
            </a:r>
            <a:endParaRPr sz="2800">
              <a:solidFill>
                <a:srgbClr val="132E4D"/>
              </a:solidFill>
            </a:endParaRPr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Your ballot is recorded and counted. </a:t>
            </a:r>
            <a:endParaRPr sz="2800">
              <a:solidFill>
                <a:srgbClr val="132E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158381645fc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3087" y="4004656"/>
            <a:ext cx="3369425" cy="22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8381645fc_0_4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How do I mark my ballot?</a:t>
            </a:r>
            <a:endParaRPr/>
          </a:p>
        </p:txBody>
      </p:sp>
      <p:sp>
        <p:nvSpPr>
          <p:cNvPr id="133" name="Google Shape;133;g158381645fc_0_41"/>
          <p:cNvSpPr txBox="1"/>
          <p:nvPr/>
        </p:nvSpPr>
        <p:spPr>
          <a:xfrm>
            <a:off x="4813974" y="1763300"/>
            <a:ext cx="33753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>
                <a:solidFill>
                  <a:srgbClr val="000000"/>
                </a:solidFill>
              </a:rPr>
              <a:t>A</a:t>
            </a:r>
            <a:r>
              <a:rPr b="1" lang="en-US" sz="2200">
                <a:solidFill>
                  <a:srgbClr val="000000"/>
                </a:solidFill>
              </a:rPr>
              <a:t> ballot</a:t>
            </a:r>
            <a:r>
              <a:rPr lang="en-US" sz="2200">
                <a:solidFill>
                  <a:srgbClr val="000000"/>
                </a:solidFill>
              </a:rPr>
              <a:t> lists the names of the candidates running for each position in your local elections. </a:t>
            </a:r>
            <a:endParaRPr sz="2200">
              <a:solidFill>
                <a:srgbClr val="000000"/>
              </a:solidFill>
            </a:endParaRPr>
          </a:p>
          <a:p>
            <a:pPr indent="-762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>
                <a:solidFill>
                  <a:srgbClr val="000000"/>
                </a:solidFill>
              </a:rPr>
              <a:t>As long as you appropriately mark the ballot according to the number of choices, your votes will be counted.</a:t>
            </a:r>
            <a:endParaRPr sz="2200">
              <a:solidFill>
                <a:srgbClr val="132E4D"/>
              </a:solidFill>
            </a:endParaRPr>
          </a:p>
        </p:txBody>
      </p:sp>
      <p:pic>
        <p:nvPicPr>
          <p:cNvPr descr="https://images.thestar.com/MUD-ctK0Jfdl_I7sPc9Lt16okGA=/1109x756/smart/filters:cb(2700061000)/https:/www.thestar.com/content/dam/thestar/news/queenspark/2018/06/07/more-than-280000-ontario-students-hand-ndp-a-majority-in-mock-election/civix_vote.jpg" id="134" name="Google Shape;134;g158381645fc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200" y="1575800"/>
            <a:ext cx="4180373" cy="3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