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g7BWJDKztsNM0Pe9Abl2wilYLm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51f89ca8b4_0_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51f89ca8b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51f89ca8b4_0_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51f89ca8b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1f89ca8b4_0_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51f89ca8b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51f89ca8b4_0_6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51f89ca8b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1f89ca8b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1f89ca8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51f89ca8b4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51f89ca8b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51f89ca8b4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51f89ca8b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1f89ca8b4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1f89ca8b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1f89ca8b4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1f89ca8b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51f89ca8b4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51f89ca8b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51f89ca8b4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51f89ca8b4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/>
          <p:nvPr>
            <p:ph type="title"/>
          </p:nvPr>
        </p:nvSpPr>
        <p:spPr>
          <a:xfrm>
            <a:off x="628650" y="373439"/>
            <a:ext cx="7886700" cy="8069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" type="body"/>
          </p:nvPr>
        </p:nvSpPr>
        <p:spPr>
          <a:xfrm>
            <a:off x="628650" y="1465545"/>
            <a:ext cx="7886700" cy="4711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629841" y="365127"/>
            <a:ext cx="7886700" cy="9680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sz="12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0"/>
            <a:ext cx="9144000" cy="1197033"/>
          </a:xfrm>
          <a:prstGeom prst="rect">
            <a:avLst/>
          </a:prstGeom>
          <a:solidFill>
            <a:srgbClr val="256AA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5"/>
          <p:cNvSpPr txBox="1"/>
          <p:nvPr>
            <p:ph type="title"/>
          </p:nvPr>
        </p:nvSpPr>
        <p:spPr>
          <a:xfrm>
            <a:off x="628650" y="365127"/>
            <a:ext cx="7886700" cy="831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5"/>
          <p:cNvSpPr txBox="1"/>
          <p:nvPr>
            <p:ph idx="1" type="body"/>
          </p:nvPr>
        </p:nvSpPr>
        <p:spPr>
          <a:xfrm>
            <a:off x="628650" y="1761666"/>
            <a:ext cx="7886700" cy="4415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9" name="Google Shape;9;p5"/>
          <p:cNvPicPr preferRelativeResize="0"/>
          <p:nvPr/>
        </p:nvPicPr>
        <p:blipFill rotWithShape="1">
          <a:blip r:embed="rId1">
            <a:alphaModFix/>
          </a:blip>
          <a:srcRect b="-5614" l="-3171" r="-3172" t="-5769"/>
          <a:stretch/>
        </p:blipFill>
        <p:spPr>
          <a:xfrm>
            <a:off x="7263926" y="5144571"/>
            <a:ext cx="1614311" cy="142714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AA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>
            <p:ph type="ctrTitle"/>
          </p:nvPr>
        </p:nvSpPr>
        <p:spPr>
          <a:xfrm>
            <a:off x="527268" y="2049463"/>
            <a:ext cx="8057931" cy="18113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SLIDE DECK 2:</a:t>
            </a:r>
            <a:br>
              <a:rPr lang="en-US">
                <a:solidFill>
                  <a:schemeClr val="lt1"/>
                </a:solidFill>
              </a:rPr>
            </a:br>
            <a:r>
              <a:rPr lang="en-US">
                <a:solidFill>
                  <a:schemeClr val="lt1"/>
                </a:solidFill>
              </a:rPr>
              <a:t>Rights and Responsibilities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-5174" l="-3905" r="745" t="-4685"/>
          <a:stretch/>
        </p:blipFill>
        <p:spPr>
          <a:xfrm>
            <a:off x="284671" y="120770"/>
            <a:ext cx="2104845" cy="1892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1f89ca8b4_0_53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Official languages of Canada</a:t>
            </a:r>
            <a:br>
              <a:rPr lang="en-US" sz="42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17" name="Google Shape;117;g151f89ca8b4_0_53"/>
          <p:cNvSpPr txBox="1"/>
          <p:nvPr/>
        </p:nvSpPr>
        <p:spPr>
          <a:xfrm>
            <a:off x="457200" y="1600200"/>
            <a:ext cx="8001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right to talk and write to the federal government in English or French in Canada. </a:t>
            </a:r>
            <a:endParaRPr sz="2800">
              <a:solidFill>
                <a:srgbClr val="3F3F3F"/>
              </a:solidFill>
            </a:endParaRPr>
          </a:p>
        </p:txBody>
      </p:sp>
      <p:pic>
        <p:nvPicPr>
          <p:cNvPr id="118" name="Google Shape;118;g151f89ca8b4_0_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1226" y="2851266"/>
            <a:ext cx="3573141" cy="2377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51f89ca8b4_0_58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Minority language education rights</a:t>
            </a:r>
            <a:br>
              <a:rPr lang="en-US" sz="42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24" name="Google Shape;124;g151f89ca8b4_0_58"/>
          <p:cNvSpPr txBox="1"/>
          <p:nvPr/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learn in English or French in certain situations (based on history, population numbers and your own background).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French education ontario" id="125" name="Google Shape;125;g151f89ca8b4_0_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7440" y="2545080"/>
            <a:ext cx="4389120" cy="2926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1f89ca8b4_0_63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>
                <a:latin typeface="Calibri"/>
                <a:ea typeface="Calibri"/>
                <a:cs typeface="Calibri"/>
                <a:sym typeface="Calibri"/>
              </a:rPr>
              <a:t>Responsibilities in a democracy</a:t>
            </a:r>
            <a:endParaRPr/>
          </a:p>
        </p:txBody>
      </p:sp>
      <p:sp>
        <p:nvSpPr>
          <p:cNvPr id="131" name="Google Shape;131;g151f89ca8b4_0_63"/>
          <p:cNvSpPr txBox="1"/>
          <p:nvPr/>
        </p:nvSpPr>
        <p:spPr>
          <a:xfrm>
            <a:off x="457200" y="1371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responsibility is a duty, obligation or an expectation of how you should act.</a:t>
            </a:r>
            <a:endParaRPr sz="2800">
              <a:solidFill>
                <a:srgbClr val="3F3F3F"/>
              </a:solidFill>
            </a:endParaRPr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It is the responsibility of all Canadians to respect and follow the rules outlined in the Constitution. 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being-informed" id="132" name="Google Shape;132;g151f89ca8b4_0_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" y="3634582"/>
            <a:ext cx="26289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1f89ca8b4_0_68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>
                <a:latin typeface="Calibri"/>
                <a:ea typeface="Calibri"/>
                <a:cs typeface="Calibri"/>
                <a:sym typeface="Calibri"/>
              </a:rPr>
              <a:t>Final thoughts</a:t>
            </a:r>
            <a:endParaRPr/>
          </a:p>
        </p:txBody>
      </p:sp>
      <p:sp>
        <p:nvSpPr>
          <p:cNvPr id="138" name="Google Shape;138;g151f89ca8b4_0_68"/>
          <p:cNvSpPr txBox="1"/>
          <p:nvPr/>
        </p:nvSpPr>
        <p:spPr>
          <a:xfrm>
            <a:off x="533400" y="1166018"/>
            <a:ext cx="784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Which rights and responsibilities do you think are most important and why? </a:t>
            </a:r>
            <a:endParaRPr sz="2800">
              <a:solidFill>
                <a:srgbClr val="3F3F3F"/>
              </a:solidFill>
            </a:endParaRPr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does it mean to be a responsible citizen?</a:t>
            </a:r>
            <a:endParaRPr sz="2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does it meant to not be a responsible citizen?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628650" y="373439"/>
            <a:ext cx="7886700" cy="8069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Calibri"/>
              <a:buNone/>
            </a:pPr>
            <a:r>
              <a:rPr lang="en-US" sz="3800">
                <a:latin typeface="Calibri"/>
                <a:ea typeface="Calibri"/>
                <a:cs typeface="Calibri"/>
                <a:sym typeface="Calibri"/>
              </a:rPr>
              <a:t>Guiding Questions</a:t>
            </a:r>
            <a:endParaRPr/>
          </a:p>
        </p:txBody>
      </p:sp>
      <p:sp>
        <p:nvSpPr>
          <p:cNvPr id="60" name="Google Shape;60;p4"/>
          <p:cNvSpPr txBox="1"/>
          <p:nvPr/>
        </p:nvSpPr>
        <p:spPr>
          <a:xfrm>
            <a:off x="533400" y="1166018"/>
            <a:ext cx="784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rights do we have in Canada?</a:t>
            </a:r>
            <a:endParaRPr sz="2800">
              <a:solidFill>
                <a:srgbClr val="3F3F3F"/>
              </a:solidFill>
            </a:endParaRPr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</a:pPr>
            <a:r>
              <a:rPr lang="en-US" sz="2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responsibilities go along with my rights?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51f89ca8b4_0_0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Rights</a:t>
            </a:r>
            <a:endParaRPr/>
          </a:p>
        </p:txBody>
      </p:sp>
      <p:sp>
        <p:nvSpPr>
          <p:cNvPr id="66" name="Google Shape;66;g151f89ca8b4_0_0"/>
          <p:cNvSpPr txBox="1"/>
          <p:nvPr/>
        </p:nvSpPr>
        <p:spPr>
          <a:xfrm>
            <a:off x="482140" y="1587731"/>
            <a:ext cx="3192300" cy="42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 right is something that we are morally or legally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allowed to do or have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 a democracy, citizen rights and freedoms are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protected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, which means they are written down in a legal document. If your rights are violated, you can complain.</a:t>
            </a:r>
            <a:endParaRPr sz="3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g151f89ca8b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5912" y="1692505"/>
            <a:ext cx="4553599" cy="3383280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1f89ca8b4_0_5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The Canadian Charter of Rights and Freedoms</a:t>
            </a:r>
            <a:endParaRPr/>
          </a:p>
        </p:txBody>
      </p:sp>
      <p:sp>
        <p:nvSpPr>
          <p:cNvPr id="73" name="Google Shape;73;g151f89ca8b4_0_5"/>
          <p:cNvSpPr txBox="1"/>
          <p:nvPr/>
        </p:nvSpPr>
        <p:spPr>
          <a:xfrm>
            <a:off x="457200" y="149743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Charter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has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seven categories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that define our rights as Canadians: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i="1" sz="11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Fundamental freedoms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Democratic rights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Mobility rights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Legal rights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Equality rights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Official languages of Canada</a:t>
            </a:r>
            <a:endParaRPr sz="2800">
              <a:solidFill>
                <a:srgbClr val="3F3F3F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Minority language education                                                                rights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4" name="Google Shape;74;g151f89ca8b4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8624" y="2050375"/>
            <a:ext cx="3516725" cy="2902525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51f89ca8b4_0_10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>
                <a:latin typeface="Calibri"/>
                <a:ea typeface="Calibri"/>
                <a:cs typeface="Calibri"/>
                <a:sym typeface="Calibri"/>
              </a:rPr>
              <a:t>Fundamental freedoms</a:t>
            </a:r>
            <a:endParaRPr/>
          </a:p>
        </p:txBody>
      </p:sp>
      <p:sp>
        <p:nvSpPr>
          <p:cNvPr id="80" name="Google Shape;80;g151f89ca8b4_0_10"/>
          <p:cNvSpPr txBox="1"/>
          <p:nvPr/>
        </p:nvSpPr>
        <p:spPr>
          <a:xfrm>
            <a:off x="505518" y="1480656"/>
            <a:ext cx="79833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pray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&amp;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worship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 your own way, or not to pray or worship at all.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shape your own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opinions.</a:t>
            </a:r>
            <a:endParaRPr b="1"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have the freedom to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express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your opinions (within limits).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media is free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report on anything in Canada.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hold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rallies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 express your disagreements.</a:t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choose your own 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friends.</a:t>
            </a:r>
            <a:endParaRPr b="1"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ewspaper" id="81" name="Google Shape;81;g151f89ca8b4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7817" y="4485838"/>
            <a:ext cx="2193925" cy="14811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ree-speech-microphone" id="82" name="Google Shape;82;g151f89ca8b4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02227" y="5093286"/>
            <a:ext cx="2201210" cy="1463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151f89ca8b4_0_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67900" y="3742600"/>
            <a:ext cx="1501679" cy="135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51f89ca8b4_0_15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Democratic Rights</a:t>
            </a:r>
            <a:br>
              <a:rPr lang="en-US" sz="42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89" name="Google Shape;89;g151f89ca8b4_0_15"/>
          <p:cNvSpPr txBox="1"/>
          <p:nvPr/>
        </p:nvSpPr>
        <p:spPr>
          <a:xfrm>
            <a:off x="465513" y="1533698"/>
            <a:ext cx="5410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you are a Canadian citizen and 18 years old, you can… 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vote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 elections</a:t>
            </a:r>
            <a:endParaRPr sz="2400">
              <a:solidFill>
                <a:srgbClr val="3F3F3F"/>
              </a:solidFill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compete for the job of a politician</a:t>
            </a:r>
            <a:endParaRPr sz="2400">
              <a:solidFill>
                <a:srgbClr val="3F3F3F"/>
              </a:solidFill>
            </a:endParaRPr>
          </a:p>
          <a:p>
            <a:pPr indent="0" lvl="1" marL="457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Other rules: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Governments must have</a:t>
            </a:r>
            <a:r>
              <a:rPr b="1"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elections </a:t>
            </a: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every five years or less</a:t>
            </a:r>
            <a:endParaRPr sz="2400">
              <a:solidFill>
                <a:srgbClr val="3F3F3F"/>
              </a:solidFill>
            </a:endParaRPr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2200"/>
              <a:buChar char="•"/>
            </a:pPr>
            <a:r>
              <a:rPr lang="en-US" sz="2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Elected governments must meet at least once every year</a:t>
            </a:r>
            <a:endParaRPr sz="2400">
              <a:solidFill>
                <a:srgbClr val="3F3F3F"/>
              </a:solidFill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</a:endParaRPr>
          </a:p>
        </p:txBody>
      </p:sp>
      <p:pic>
        <p:nvPicPr>
          <p:cNvPr descr="Image result for ballot cast elections canadA" id="90" name="Google Shape;90;g151f89ca8b4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05150" y="1433150"/>
            <a:ext cx="2766416" cy="347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51f89ca8b4_0_20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0749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Mobility rights</a:t>
            </a:r>
            <a:endParaRPr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151f89ca8b4_0_20"/>
          <p:cNvSpPr txBox="1"/>
          <p:nvPr/>
        </p:nvSpPr>
        <p:spPr>
          <a:xfrm>
            <a:off x="553835" y="1507108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 </a:t>
            </a:r>
            <a:r>
              <a:rPr b="1"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live </a:t>
            </a: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 any province or territory in Canada.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g151f89ca8b4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4807" y="2392507"/>
            <a:ext cx="4572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1f89ca8b4_0_25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55101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Legal rights</a:t>
            </a:r>
            <a:endParaRPr sz="4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151f89ca8b4_0_25"/>
          <p:cNvSpPr txBox="1"/>
          <p:nvPr/>
        </p:nvSpPr>
        <p:spPr>
          <a:xfrm>
            <a:off x="457200" y="1494877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Everyone is considered </a:t>
            </a:r>
            <a:r>
              <a:rPr b="1"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innocent until proven guilty </a:t>
            </a: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under the law.</a:t>
            </a:r>
            <a:endParaRPr sz="2800">
              <a:solidFill>
                <a:srgbClr val="3F3F3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If you are arrested, you must be told of your ability to see a lawyer.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g151f89ca8b4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91768" y="3468951"/>
            <a:ext cx="3849329" cy="2468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51f89ca8b4_0_48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>
                <a:latin typeface="Calibri"/>
                <a:ea typeface="Calibri"/>
                <a:cs typeface="Calibri"/>
                <a:sym typeface="Calibri"/>
              </a:rPr>
              <a:t>Equality rights</a:t>
            </a:r>
            <a:br>
              <a:rPr lang="en-US" sz="42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10" name="Google Shape;110;g151f89ca8b4_0_48"/>
          <p:cNvSpPr txBox="1"/>
          <p:nvPr/>
        </p:nvSpPr>
        <p:spPr>
          <a:xfrm>
            <a:off x="476250" y="1567267"/>
            <a:ext cx="80772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You cannot be treated unfairly for many reasons. This includes your race, background, religion, gender, age, or mental or physical ability.</a:t>
            </a:r>
            <a:endParaRPr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3F3F3F"/>
              </a:solidFill>
            </a:endParaRPr>
          </a:p>
        </p:txBody>
      </p:sp>
      <p:pic>
        <p:nvPicPr>
          <p:cNvPr descr="Image result for equality rights image" id="111" name="Google Shape;111;g151f89ca8b4_0_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98468" y="2862350"/>
            <a:ext cx="4260875" cy="2834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2019-08-21T15:37:09Z</dcterms:created>
  <dc:creator>Lisa Neily</dc:creator>
</cp:coreProperties>
</file>