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DM San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swald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7nc64/sTC5GCspwvZE0rgHbRj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F00D6A-72E5-4BF3-8370-6E07357BA665}">
  <a:tblStyle styleId="{24F00D6A-72E5-4BF3-8370-6E07357BA66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810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38012ea7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38012ea7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38012ea7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38012ea7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38012ea7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38012ea7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38012ea7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38012ea7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38012e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38012e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38012ea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38012ea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38012ea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38012ea7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38012ea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38012ea7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38012ea7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38012ea7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38012ea7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38012ea7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38012ea7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38012ea7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629841" y="365127"/>
            <a:ext cx="7886700" cy="9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9">
            <a:alphaModFix/>
          </a:blip>
          <a:srcRect l="-3171" t="-5769" r="-3172" b="-5614"/>
          <a:stretch/>
        </p:blipFill>
        <p:spPr>
          <a:xfrm>
            <a:off x="7263926" y="5144571"/>
            <a:ext cx="1614311" cy="14271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3B: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Levels of Government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l="-3905" t="-4685" r="745" b="-5174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38012ea71_0_3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Trivia</a:t>
            </a:r>
            <a:endParaRPr/>
          </a:p>
        </p:txBody>
      </p:sp>
      <p:sp>
        <p:nvSpPr>
          <p:cNvPr id="143" name="Google Shape;143;g1538012ea71_0_35"/>
          <p:cNvSpPr txBox="1"/>
          <p:nvPr/>
        </p:nvSpPr>
        <p:spPr>
          <a:xfrm>
            <a:off x="69075" y="5525875"/>
            <a:ext cx="18945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538012ea71_0_35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leader of the provincial government?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538012ea71_0_35"/>
          <p:cNvSpPr/>
          <p:nvPr/>
        </p:nvSpPr>
        <p:spPr>
          <a:xfrm>
            <a:off x="1311350" y="2497713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g1538012ea71_0_35"/>
          <p:cNvSpPr/>
          <p:nvPr/>
        </p:nvSpPr>
        <p:spPr>
          <a:xfrm>
            <a:off x="1311350" y="3313713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g1538012ea71_0_35"/>
          <p:cNvSpPr/>
          <p:nvPr/>
        </p:nvSpPr>
        <p:spPr>
          <a:xfrm>
            <a:off x="1311350" y="417907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g1538012ea71_0_35"/>
          <p:cNvSpPr txBox="1"/>
          <p:nvPr/>
        </p:nvSpPr>
        <p:spPr>
          <a:xfrm>
            <a:off x="2171225" y="251037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President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9" name="Google Shape;149;g1538012ea71_0_35"/>
          <p:cNvSpPr txBox="1"/>
          <p:nvPr/>
        </p:nvSpPr>
        <p:spPr>
          <a:xfrm>
            <a:off x="2171225" y="3381538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Prime Minister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" name="Google Shape;150;g1538012ea71_0_35"/>
          <p:cNvSpPr txBox="1"/>
          <p:nvPr/>
        </p:nvSpPr>
        <p:spPr>
          <a:xfrm>
            <a:off x="2171225" y="42527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Mayor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1" name="Google Shape;151;g1538012ea71_0_35"/>
          <p:cNvSpPr txBox="1"/>
          <p:nvPr/>
        </p:nvSpPr>
        <p:spPr>
          <a:xfrm>
            <a:off x="2171225" y="512390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g1538012ea71_0_35"/>
          <p:cNvSpPr/>
          <p:nvPr/>
        </p:nvSpPr>
        <p:spPr>
          <a:xfrm>
            <a:off x="1311350" y="5050250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38012ea71_0_4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Trivia</a:t>
            </a:r>
            <a:endParaRPr/>
          </a:p>
        </p:txBody>
      </p:sp>
      <p:sp>
        <p:nvSpPr>
          <p:cNvPr id="158" name="Google Shape;158;g1538012ea71_0_40"/>
          <p:cNvSpPr txBox="1"/>
          <p:nvPr/>
        </p:nvSpPr>
        <p:spPr>
          <a:xfrm>
            <a:off x="2225075" y="226492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9" name="Google Shape;159;g1538012ea71_0_40"/>
          <p:cNvSpPr/>
          <p:nvPr/>
        </p:nvSpPr>
        <p:spPr>
          <a:xfrm>
            <a:off x="1289875" y="219127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g1538012ea71_0_40"/>
          <p:cNvSpPr txBox="1"/>
          <p:nvPr/>
        </p:nvSpPr>
        <p:spPr>
          <a:xfrm>
            <a:off x="428075" y="1545199"/>
            <a:ext cx="7886700" cy="4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leader at the provincial level?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Each level of government has a different name for its leader.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1" name="Google Shape;161;g1538012ea71_0_40"/>
          <p:cNvGraphicFramePr/>
          <p:nvPr>
            <p:extLst>
              <p:ext uri="{D42A27DB-BD31-4B8C-83A1-F6EECF244321}">
                <p14:modId xmlns:p14="http://schemas.microsoft.com/office/powerpoint/2010/main" val="1175429953"/>
              </p:ext>
            </p:extLst>
          </p:nvPr>
        </p:nvGraphicFramePr>
        <p:xfrm>
          <a:off x="428075" y="4391259"/>
          <a:ext cx="7239000" cy="1950600"/>
        </p:xfrm>
        <a:graphic>
          <a:graphicData uri="http://schemas.openxmlformats.org/drawingml/2006/table">
            <a:tbl>
              <a:tblPr>
                <a:noFill/>
                <a:tableStyleId>{24F00D6A-72E5-4BF3-8370-6E07357BA665}</a:tableStyleId>
              </a:tblPr>
              <a:tblGrid>
                <a:gridCol w="327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Level</a:t>
                      </a:r>
                      <a:endParaRPr sz="20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Leader’s Title</a:t>
                      </a:r>
                      <a:endParaRPr sz="20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Federal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Prime Minister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Provincial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Premier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Local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 smtClean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Mayor</a:t>
                      </a:r>
                      <a:endParaRPr sz="2000" u="none" strike="noStrike" cap="none" dirty="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38012ea71_0_4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Whose responsibility is it?</a:t>
            </a:r>
            <a:endParaRPr/>
          </a:p>
        </p:txBody>
      </p:sp>
      <p:sp>
        <p:nvSpPr>
          <p:cNvPr id="167" name="Google Shape;167;g1538012ea71_0_45"/>
          <p:cNvSpPr txBox="1"/>
          <p:nvPr/>
        </p:nvSpPr>
        <p:spPr>
          <a:xfrm>
            <a:off x="236927" y="1508145"/>
            <a:ext cx="7966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Federal, provincial or local government?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g1538012ea71_0_45"/>
          <p:cNvSpPr/>
          <p:nvPr/>
        </p:nvSpPr>
        <p:spPr>
          <a:xfrm>
            <a:off x="3400148" y="2281560"/>
            <a:ext cx="2698800" cy="3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parks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Indigenous lands and rights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Criminal law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International trade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police and fire protection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538012ea71_0_45"/>
          <p:cNvSpPr/>
          <p:nvPr/>
        </p:nvSpPr>
        <p:spPr>
          <a:xfrm>
            <a:off x="6328919" y="2148586"/>
            <a:ext cx="26427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Citizenship and passports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Hospitals and healthcare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Road maintenance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538012ea71_0_45"/>
          <p:cNvSpPr txBox="1"/>
          <p:nvPr/>
        </p:nvSpPr>
        <p:spPr>
          <a:xfrm>
            <a:off x="86000" y="5557350"/>
            <a:ext cx="15264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538012ea71_0_45"/>
          <p:cNvSpPr/>
          <p:nvPr/>
        </p:nvSpPr>
        <p:spPr>
          <a:xfrm>
            <a:off x="334879" y="2043057"/>
            <a:ext cx="27786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Water supply and treatment 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National defence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Natural resources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Driver’s licensing and highways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Education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38012ea71_0_109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Government responsibilities</a:t>
            </a:r>
            <a:endParaRPr/>
          </a:p>
        </p:txBody>
      </p:sp>
      <p:sp>
        <p:nvSpPr>
          <p:cNvPr id="177" name="Google Shape;177;g1538012ea71_0_109"/>
          <p:cNvSpPr/>
          <p:nvPr/>
        </p:nvSpPr>
        <p:spPr>
          <a:xfrm>
            <a:off x="3479533" y="1461485"/>
            <a:ext cx="2269500" cy="3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Provincial</a:t>
            </a:r>
            <a:endParaRPr sz="20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000" b="0" i="0" u="sng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Education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Hospitals and healthcare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Natural resources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Social services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Drivers’ licensing and highways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538012ea71_0_109"/>
          <p:cNvSpPr/>
          <p:nvPr/>
        </p:nvSpPr>
        <p:spPr>
          <a:xfrm>
            <a:off x="6328924" y="1461475"/>
            <a:ext cx="2468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</a:t>
            </a:r>
            <a:endParaRPr sz="20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000" b="0" i="0" u="sng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Water supply and treatment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parks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Road maintenance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police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Fire protection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9" name="Google Shape;179;g1538012ea71_0_109"/>
          <p:cNvSpPr/>
          <p:nvPr/>
        </p:nvSpPr>
        <p:spPr>
          <a:xfrm>
            <a:off x="324850" y="1461471"/>
            <a:ext cx="2609700" cy="4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</a:t>
            </a:r>
            <a:endParaRPr sz="2000" b="1" i="0" u="sng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000" b="0" i="0" u="sng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Citizenship and passports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National defence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Criminal law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Foreign affairs and international trade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Indigenous lands and rights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60" name="Google Shape;60;p4"/>
          <p:cNvSpPr txBox="1"/>
          <p:nvPr/>
        </p:nvSpPr>
        <p:spPr>
          <a:xfrm>
            <a:off x="322105" y="1501751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a representative democracy? </a:t>
            </a:r>
            <a:endParaRPr sz="3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253" y="2728007"/>
            <a:ext cx="3988404" cy="23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38012ea71_0_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Representative democracy</a:t>
            </a:r>
            <a:endParaRPr/>
          </a:p>
        </p:txBody>
      </p:sp>
      <p:sp>
        <p:nvSpPr>
          <p:cNvPr id="67" name="Google Shape;67;g1538012ea71_0_0"/>
          <p:cNvSpPr txBox="1"/>
          <p:nvPr/>
        </p:nvSpPr>
        <p:spPr>
          <a:xfrm>
            <a:off x="401055" y="1314276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Representatives (or politicians) are </a:t>
            </a:r>
            <a:r>
              <a:rPr lang="en-US" sz="2200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chosen by people through elections</a:t>
            </a: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71450" lvl="0" indent="-1905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Each representative is responsible for a different </a:t>
            </a:r>
            <a:r>
              <a:rPr lang="en-US" sz="2200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geographic area</a:t>
            </a: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or community.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71450" lvl="0" indent="-1905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Representatives gather together to </a:t>
            </a:r>
            <a:r>
              <a:rPr lang="en-US" sz="2200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debate issues</a:t>
            </a: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and </a:t>
            </a:r>
            <a:r>
              <a:rPr lang="en-US" sz="2200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pass laws</a:t>
            </a: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32E4D"/>
              </a:solidFill>
            </a:endParaRPr>
          </a:p>
        </p:txBody>
      </p:sp>
      <p:pic>
        <p:nvPicPr>
          <p:cNvPr id="68" name="Google Shape;68;g1538012ea7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163" y="4218025"/>
            <a:ext cx="3921675" cy="23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38012ea71_0_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Trivia</a:t>
            </a:r>
            <a:endParaRPr/>
          </a:p>
        </p:txBody>
      </p:sp>
      <p:sp>
        <p:nvSpPr>
          <p:cNvPr id="74" name="Google Shape;74;g1538012ea71_0_5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many levels of government do we have?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1538012ea71_0_5"/>
          <p:cNvSpPr/>
          <p:nvPr/>
        </p:nvSpPr>
        <p:spPr>
          <a:xfrm>
            <a:off x="1289850" y="2240650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g1538012ea71_0_5"/>
          <p:cNvSpPr/>
          <p:nvPr/>
        </p:nvSpPr>
        <p:spPr>
          <a:xfrm>
            <a:off x="1289850" y="3161650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g1538012ea71_0_5"/>
          <p:cNvSpPr txBox="1"/>
          <p:nvPr/>
        </p:nvSpPr>
        <p:spPr>
          <a:xfrm>
            <a:off x="2257325" y="23377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" name="Google Shape;78;g1538012ea71_0_5"/>
          <p:cNvSpPr txBox="1"/>
          <p:nvPr/>
        </p:nvSpPr>
        <p:spPr>
          <a:xfrm>
            <a:off x="2257325" y="3209375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9" name="Google Shape;79;g1538012ea71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5750" y="1922025"/>
            <a:ext cx="3826800" cy="330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38012ea71_0_1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Trivia</a:t>
            </a:r>
            <a:endParaRPr/>
          </a:p>
        </p:txBody>
      </p:sp>
      <p:sp>
        <p:nvSpPr>
          <p:cNvPr id="85" name="Google Shape;85;g1538012ea71_0_10"/>
          <p:cNvSpPr txBox="1"/>
          <p:nvPr/>
        </p:nvSpPr>
        <p:spPr>
          <a:xfrm>
            <a:off x="1667963" y="2137075"/>
            <a:ext cx="364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" name="Google Shape;86;g1538012ea71_0_10"/>
          <p:cNvSpPr txBox="1"/>
          <p:nvPr/>
        </p:nvSpPr>
        <p:spPr>
          <a:xfrm>
            <a:off x="284925" y="1449100"/>
            <a:ext cx="7340700" cy="5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many levels of government do we have?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Each level has its own group of elected representatives.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Federal 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Provincial/Territorial 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Local 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Some First Nations, Inuit, and Métis communities have their own systems of governance. They share certain responsibilities with other levels of government.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538012ea71_0_10"/>
          <p:cNvSpPr/>
          <p:nvPr/>
        </p:nvSpPr>
        <p:spPr>
          <a:xfrm>
            <a:off x="824975" y="2089375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38012ea71_0_1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Trivia</a:t>
            </a:r>
            <a:endParaRPr/>
          </a:p>
        </p:txBody>
      </p:sp>
      <p:sp>
        <p:nvSpPr>
          <p:cNvPr id="93" name="Google Shape;93;g1538012ea71_0_15"/>
          <p:cNvSpPr/>
          <p:nvPr/>
        </p:nvSpPr>
        <p:spPr>
          <a:xfrm>
            <a:off x="1248850" y="2458525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g1538012ea71_0_15"/>
          <p:cNvSpPr/>
          <p:nvPr/>
        </p:nvSpPr>
        <p:spPr>
          <a:xfrm>
            <a:off x="1248850" y="3388850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g1538012ea71_0_15"/>
          <p:cNvSpPr/>
          <p:nvPr/>
        </p:nvSpPr>
        <p:spPr>
          <a:xfrm>
            <a:off x="1248850" y="4249488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g1538012ea71_0_15"/>
          <p:cNvSpPr/>
          <p:nvPr/>
        </p:nvSpPr>
        <p:spPr>
          <a:xfrm>
            <a:off x="1248850" y="511902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" name="Google Shape;97;g1538012ea71_0_15"/>
          <p:cNvSpPr txBox="1"/>
          <p:nvPr/>
        </p:nvSpPr>
        <p:spPr>
          <a:xfrm>
            <a:off x="2085350" y="25062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Senator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" name="Google Shape;98;g1538012ea71_0_15"/>
          <p:cNvSpPr txBox="1"/>
          <p:nvPr/>
        </p:nvSpPr>
        <p:spPr>
          <a:xfrm>
            <a:off x="2040600" y="3451500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Councillor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" name="Google Shape;99;g1538012ea71_0_15"/>
          <p:cNvSpPr txBox="1"/>
          <p:nvPr/>
        </p:nvSpPr>
        <p:spPr>
          <a:xfrm>
            <a:off x="2096000" y="43010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Parliament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0" name="Google Shape;100;g1538012ea71_0_15"/>
          <p:cNvSpPr txBox="1"/>
          <p:nvPr/>
        </p:nvSpPr>
        <p:spPr>
          <a:xfrm>
            <a:off x="2040600" y="5150550"/>
            <a:ext cx="569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the Legislative Assembly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1" name="Google Shape;101;g1538012ea71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9474" y="2237475"/>
            <a:ext cx="3426875" cy="18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538012ea71_0_15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given to the elected representative at the federal level?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38012ea71_0_2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Trivia</a:t>
            </a:r>
            <a:endParaRPr/>
          </a:p>
        </p:txBody>
      </p:sp>
      <p:sp>
        <p:nvSpPr>
          <p:cNvPr id="108" name="Google Shape;108;g1538012ea71_0_20"/>
          <p:cNvSpPr txBox="1"/>
          <p:nvPr/>
        </p:nvSpPr>
        <p:spPr>
          <a:xfrm>
            <a:off x="157525" y="1419200"/>
            <a:ext cx="8439900" cy="4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given to the elected representative at the </a:t>
            </a:r>
            <a:r>
              <a:rPr lang="en-US" sz="2400" u="sng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 level</a:t>
            </a: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? 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Each level has a different name for its representative.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" name="Google Shape;109;g1538012ea71_0_20"/>
          <p:cNvSpPr txBox="1"/>
          <p:nvPr/>
        </p:nvSpPr>
        <p:spPr>
          <a:xfrm>
            <a:off x="2171350" y="2590725"/>
            <a:ext cx="394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Parliament (MP)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110" name="Google Shape;110;g1538012ea71_0_20"/>
          <p:cNvGraphicFramePr/>
          <p:nvPr/>
        </p:nvGraphicFramePr>
        <p:xfrm>
          <a:off x="230825" y="3672575"/>
          <a:ext cx="7826050" cy="2043225"/>
        </p:xfrm>
        <a:graphic>
          <a:graphicData uri="http://schemas.openxmlformats.org/drawingml/2006/table">
            <a:tbl>
              <a:tblPr>
                <a:noFill/>
                <a:tableStyleId>{24F00D6A-72E5-4BF3-8370-6E07357BA665}</a:tableStyleId>
              </a:tblPr>
              <a:tblGrid>
                <a:gridCol w="233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Level</a:t>
                      </a:r>
                      <a:endParaRPr sz="20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Name</a:t>
                      </a:r>
                      <a:endParaRPr sz="20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Federal 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Member of Parliament (MP)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Provincial (BC)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Member of the Legislative Assembly (MLA)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Local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Councillor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1" name="Google Shape;111;g1538012ea71_0_20"/>
          <p:cNvSpPr/>
          <p:nvPr/>
        </p:nvSpPr>
        <p:spPr>
          <a:xfrm>
            <a:off x="1300625" y="244342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38012ea71_0_2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Trivia</a:t>
            </a:r>
            <a:endParaRPr/>
          </a:p>
        </p:txBody>
      </p:sp>
      <p:sp>
        <p:nvSpPr>
          <p:cNvPr id="117" name="Google Shape;117;g1538012ea71_0_25"/>
          <p:cNvSpPr txBox="1"/>
          <p:nvPr/>
        </p:nvSpPr>
        <p:spPr>
          <a:xfrm>
            <a:off x="69075" y="5525875"/>
            <a:ext cx="18945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538012ea71_0_25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is the Legislative Assembly of British Columbia located?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538012ea71_0_25"/>
          <p:cNvSpPr/>
          <p:nvPr/>
        </p:nvSpPr>
        <p:spPr>
          <a:xfrm>
            <a:off x="1162850" y="2397875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g1538012ea71_0_25"/>
          <p:cNvSpPr/>
          <p:nvPr/>
        </p:nvSpPr>
        <p:spPr>
          <a:xfrm>
            <a:off x="1162850" y="3284050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g1538012ea71_0_25"/>
          <p:cNvSpPr/>
          <p:nvPr/>
        </p:nvSpPr>
        <p:spPr>
          <a:xfrm>
            <a:off x="1162850" y="4244888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g1538012ea71_0_25"/>
          <p:cNvSpPr txBox="1"/>
          <p:nvPr/>
        </p:nvSpPr>
        <p:spPr>
          <a:xfrm>
            <a:off x="1969100" y="244557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Richmond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" name="Google Shape;123;g1538012ea71_0_25"/>
          <p:cNvSpPr txBox="1"/>
          <p:nvPr/>
        </p:nvSpPr>
        <p:spPr>
          <a:xfrm>
            <a:off x="1969100" y="3331750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Victoria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" name="Google Shape;124;g1538012ea71_0_25"/>
          <p:cNvSpPr txBox="1"/>
          <p:nvPr/>
        </p:nvSpPr>
        <p:spPr>
          <a:xfrm>
            <a:off x="1969100" y="4318550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Burnaby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" name="Google Shape;125;g1538012ea71_0_25"/>
          <p:cNvSpPr txBox="1"/>
          <p:nvPr/>
        </p:nvSpPr>
        <p:spPr>
          <a:xfrm>
            <a:off x="1969100" y="526735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Surrey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" name="Google Shape;127;g1538012ea71_0_25"/>
          <p:cNvSpPr/>
          <p:nvPr/>
        </p:nvSpPr>
        <p:spPr>
          <a:xfrm>
            <a:off x="1162850" y="5193700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" name="Picture 2" descr="History brought to life during free tours of B.C.'s legislature building -  The Globe and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58" y="2282388"/>
            <a:ext cx="3631492" cy="227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38012ea71_0_3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Trivia</a:t>
            </a:r>
            <a:endParaRPr/>
          </a:p>
        </p:txBody>
      </p:sp>
      <p:sp>
        <p:nvSpPr>
          <p:cNvPr id="133" name="Google Shape;133;g1538012ea71_0_30"/>
          <p:cNvSpPr txBox="1"/>
          <p:nvPr/>
        </p:nvSpPr>
        <p:spPr>
          <a:xfrm>
            <a:off x="132216" y="142685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is the Legislative Assembly of British Columbia located?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Each level has its own building where representatives gather to debate and pass laws.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1538012ea71_0_30"/>
          <p:cNvSpPr/>
          <p:nvPr/>
        </p:nvSpPr>
        <p:spPr>
          <a:xfrm>
            <a:off x="1268575" y="2486713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g1538012ea71_0_30"/>
          <p:cNvSpPr txBox="1"/>
          <p:nvPr/>
        </p:nvSpPr>
        <p:spPr>
          <a:xfrm>
            <a:off x="2152700" y="25344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Victoria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137" name="Google Shape;137;g1538012ea71_0_30"/>
          <p:cNvGraphicFramePr/>
          <p:nvPr/>
        </p:nvGraphicFramePr>
        <p:xfrm>
          <a:off x="132225" y="4521800"/>
          <a:ext cx="7421700" cy="1950600"/>
        </p:xfrm>
        <a:graphic>
          <a:graphicData uri="http://schemas.openxmlformats.org/drawingml/2006/table">
            <a:tbl>
              <a:tblPr>
                <a:noFill/>
                <a:tableStyleId>{24F00D6A-72E5-4BF3-8370-6E07357BA665}</a:tableStyleId>
              </a:tblPr>
              <a:tblGrid>
                <a:gridCol w="139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Level</a:t>
                      </a:r>
                      <a:endParaRPr sz="20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Building</a:t>
                      </a:r>
                      <a:endParaRPr sz="20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Location</a:t>
                      </a:r>
                      <a:endParaRPr sz="20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Federal 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House of Commons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Ottawa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Provincial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Legislative Assembly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Victoria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Local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City or town council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The city/town</a:t>
                      </a:r>
                      <a:endParaRPr sz="20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History brought to life during free tours of B.C.'s legislature building -  The Globe and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32" y="1853236"/>
            <a:ext cx="2522318" cy="15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On-screen Show (4:3)</PresentationFormat>
  <Paragraphs>207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DM Sans</vt:lpstr>
      <vt:lpstr>Arial</vt:lpstr>
      <vt:lpstr>Calibri</vt:lpstr>
      <vt:lpstr>Oswald</vt:lpstr>
      <vt:lpstr>Office Theme</vt:lpstr>
      <vt:lpstr>SLIDE DECK 3B: Levels of Government</vt:lpstr>
      <vt:lpstr>Discussion</vt:lpstr>
      <vt:lpstr>Representative democracy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Whose responsibility is it?</vt:lpstr>
      <vt:lpstr>Government responsibilities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3B: Levels of Government</dc:title>
  <dc:creator>Lisa Neily</dc:creator>
  <cp:lastModifiedBy>Dan Allan</cp:lastModifiedBy>
  <cp:revision>1</cp:revision>
  <dcterms:created xsi:type="dcterms:W3CDTF">2019-08-21T15:37:09Z</dcterms:created>
  <dcterms:modified xsi:type="dcterms:W3CDTF">2022-09-16T02:11:25Z</dcterms:modified>
</cp:coreProperties>
</file>