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DM Sans" panose="020B0604020202020204" charset="0"/>
      <p:regular r:id="rId18"/>
      <p:bold r:id="rId19"/>
      <p:italic r:id="rId20"/>
      <p:boldItalic r:id="rId21"/>
    </p:embeddedFont>
    <p:embeddedFont>
      <p:font typeface="Oswald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N4E4ZJPs73kaftuKfE98GNOp2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CBFA3-8CD7-4E44-B02C-ABA56E3F9D53}">
  <a:tblStyle styleId="{195CBFA3-8CD7-4E44-B02C-ABA56E3F9D5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1f578fb5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1f578fb5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1f578fb5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1f578fb5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1f578fb5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1f578fb5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1f578fb5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1f578fb5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1f578fb5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51f578fb5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1f578fb5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51f578fb5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1f578fb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1f578fb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1f578fb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1f578fb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1f578fb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1f578fb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1f578fb5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1f578fb5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1f578fb5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1f578fb5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1f578fb5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1f578fb5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1f578fb5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1f578fb5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3">
            <a:alphaModFix/>
          </a:blip>
          <a:srcRect l="-2217" t="-4308" r="-2789" b="-6258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4: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Levels of Government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l="-3905" t="-4685" r="745" b="-5174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1f578fb5f_0_63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182" name="Google Shape;182;g151f578fb5f_0_63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leader of the provincial government?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51f578fb5f_0_63"/>
          <p:cNvSpPr/>
          <p:nvPr/>
        </p:nvSpPr>
        <p:spPr>
          <a:xfrm>
            <a:off x="1311350" y="2497713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g151f578fb5f_0_63"/>
          <p:cNvSpPr/>
          <p:nvPr/>
        </p:nvSpPr>
        <p:spPr>
          <a:xfrm>
            <a:off x="1311350" y="3313713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5" name="Google Shape;185;g151f578fb5f_0_63"/>
          <p:cNvSpPr/>
          <p:nvPr/>
        </p:nvSpPr>
        <p:spPr>
          <a:xfrm>
            <a:off x="1311350" y="417907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g151f578fb5f_0_63"/>
          <p:cNvSpPr txBox="1"/>
          <p:nvPr/>
        </p:nvSpPr>
        <p:spPr>
          <a:xfrm>
            <a:off x="2171225" y="251037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President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7" name="Google Shape;187;g151f578fb5f_0_63"/>
          <p:cNvSpPr txBox="1"/>
          <p:nvPr/>
        </p:nvSpPr>
        <p:spPr>
          <a:xfrm>
            <a:off x="2171225" y="3381538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Prime Minister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8" name="Google Shape;188;g151f578fb5f_0_63"/>
          <p:cNvSpPr txBox="1"/>
          <p:nvPr/>
        </p:nvSpPr>
        <p:spPr>
          <a:xfrm>
            <a:off x="2171225" y="42527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Mayor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g151f578fb5f_0_63"/>
          <p:cNvSpPr txBox="1"/>
          <p:nvPr/>
        </p:nvSpPr>
        <p:spPr>
          <a:xfrm>
            <a:off x="2171225" y="512390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g151f578fb5f_0_63"/>
          <p:cNvSpPr/>
          <p:nvPr/>
        </p:nvSpPr>
        <p:spPr>
          <a:xfrm>
            <a:off x="1311350" y="5050250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1f578fb5f_0_68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196" name="Google Shape;196;g151f578fb5f_0_68"/>
          <p:cNvSpPr txBox="1"/>
          <p:nvPr/>
        </p:nvSpPr>
        <p:spPr>
          <a:xfrm>
            <a:off x="2093200" y="211837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7" name="Google Shape;197;g151f578fb5f_0_68"/>
          <p:cNvSpPr/>
          <p:nvPr/>
        </p:nvSpPr>
        <p:spPr>
          <a:xfrm>
            <a:off x="1158000" y="204472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8" name="Google Shape;198;g151f578fb5f_0_68"/>
          <p:cNvSpPr txBox="1"/>
          <p:nvPr/>
        </p:nvSpPr>
        <p:spPr>
          <a:xfrm>
            <a:off x="296200" y="1398649"/>
            <a:ext cx="7886700" cy="4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leader at the provincial level?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lang="en-US" sz="2200" u="sng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federal level</a:t>
            </a: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, the title given to the leader is </a:t>
            </a:r>
            <a:r>
              <a:rPr lang="en-US" sz="2200" b="1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prime minister</a:t>
            </a: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lang="en-US" sz="2200" u="sng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local level</a:t>
            </a: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, the title given to the leader is </a:t>
            </a:r>
            <a:r>
              <a:rPr lang="en-US" sz="2200" b="1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mayor.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Mayors are elected directly by the people, whereas the premier and prime ministers are not.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1f578fb5f_0_114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204" name="Google Shape;204;g151f578fb5f_0_114"/>
          <p:cNvSpPr txBox="1"/>
          <p:nvPr/>
        </p:nvSpPr>
        <p:spPr>
          <a:xfrm>
            <a:off x="76366" y="1331277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sovereign’s representative at the provincial level?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51f578fb5f_0_114"/>
          <p:cNvSpPr/>
          <p:nvPr/>
        </p:nvSpPr>
        <p:spPr>
          <a:xfrm>
            <a:off x="800375" y="2351350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6" name="Google Shape;206;g151f578fb5f_0_114"/>
          <p:cNvSpPr/>
          <p:nvPr/>
        </p:nvSpPr>
        <p:spPr>
          <a:xfrm>
            <a:off x="800375" y="3280200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g151f578fb5f_0_114"/>
          <p:cNvSpPr/>
          <p:nvPr/>
        </p:nvSpPr>
        <p:spPr>
          <a:xfrm>
            <a:off x="800375" y="4222950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8" name="Google Shape;208;g151f578fb5f_0_114"/>
          <p:cNvSpPr txBox="1"/>
          <p:nvPr/>
        </p:nvSpPr>
        <p:spPr>
          <a:xfrm>
            <a:off x="1688900" y="235135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Director General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g151f578fb5f_0_114"/>
          <p:cNvSpPr txBox="1"/>
          <p:nvPr/>
        </p:nvSpPr>
        <p:spPr>
          <a:xfrm>
            <a:off x="1688900" y="3323963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Governor General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g151f578fb5f_0_114"/>
          <p:cNvSpPr txBox="1"/>
          <p:nvPr/>
        </p:nvSpPr>
        <p:spPr>
          <a:xfrm>
            <a:off x="1731900" y="4296600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Lieutenant Governor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50" name="Picture 2" descr="A photograph of Charles aged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3" y="2000385"/>
            <a:ext cx="2117725" cy="26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51f578fb5f_0_119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217" name="Google Shape;217;g151f578fb5f_0_119"/>
          <p:cNvSpPr/>
          <p:nvPr/>
        </p:nvSpPr>
        <p:spPr>
          <a:xfrm>
            <a:off x="808225" y="224877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g151f578fb5f_0_119"/>
          <p:cNvSpPr txBox="1"/>
          <p:nvPr/>
        </p:nvSpPr>
        <p:spPr>
          <a:xfrm>
            <a:off x="1739750" y="23224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Lieutenant Governor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g151f578fb5f_0_119"/>
          <p:cNvSpPr txBox="1"/>
          <p:nvPr/>
        </p:nvSpPr>
        <p:spPr>
          <a:xfrm>
            <a:off x="105725" y="1419825"/>
            <a:ext cx="8278800" cy="5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sovereign’s representative at the provincial level?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sovereign’s representative at the                                           federal level is the Governor General.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They have similar roles, such as opening and closing parliament, calling an election, and reading the throne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speech.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There is no representative at the local level.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151f578fb5f_0_119" descr="Janet Austin (@LGJanetAustin) / Twi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1558" y="1930908"/>
            <a:ext cx="2337043" cy="233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1f578fb5f_0_124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Whose responsibility is it?</a:t>
            </a:r>
            <a:endParaRPr/>
          </a:p>
        </p:txBody>
      </p:sp>
      <p:sp>
        <p:nvSpPr>
          <p:cNvPr id="226" name="Google Shape;226;g151f578fb5f_0_124"/>
          <p:cNvSpPr txBox="1"/>
          <p:nvPr/>
        </p:nvSpPr>
        <p:spPr>
          <a:xfrm>
            <a:off x="236927" y="1508145"/>
            <a:ext cx="7966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Federal, provincial or local government?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7" name="Google Shape;227;g151f578fb5f_0_124"/>
          <p:cNvSpPr/>
          <p:nvPr/>
        </p:nvSpPr>
        <p:spPr>
          <a:xfrm>
            <a:off x="3400148" y="2281560"/>
            <a:ext cx="2698800" cy="3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parks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Indigenous lands and rights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Criminal law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International trade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police and fire protection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51f578fb5f_0_124"/>
          <p:cNvSpPr/>
          <p:nvPr/>
        </p:nvSpPr>
        <p:spPr>
          <a:xfrm>
            <a:off x="6328919" y="2148586"/>
            <a:ext cx="26427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Citizenship and passports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Hospitals and healthcare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Road maintenance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51f578fb5f_0_124"/>
          <p:cNvSpPr txBox="1"/>
          <p:nvPr/>
        </p:nvSpPr>
        <p:spPr>
          <a:xfrm>
            <a:off x="86000" y="5557350"/>
            <a:ext cx="15264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51f578fb5f_0_124"/>
          <p:cNvSpPr/>
          <p:nvPr/>
        </p:nvSpPr>
        <p:spPr>
          <a:xfrm>
            <a:off x="334879" y="2043057"/>
            <a:ext cx="27786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Water supply and treatment 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National defence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Natural resources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Driver’s licensing and highways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Education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1f578fb5f_0_129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Government responsibilities</a:t>
            </a:r>
            <a:endParaRPr/>
          </a:p>
        </p:txBody>
      </p:sp>
      <p:sp>
        <p:nvSpPr>
          <p:cNvPr id="236" name="Google Shape;236;g151f578fb5f_0_129"/>
          <p:cNvSpPr/>
          <p:nvPr/>
        </p:nvSpPr>
        <p:spPr>
          <a:xfrm>
            <a:off x="3479533" y="1461485"/>
            <a:ext cx="2269500" cy="3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Provincial</a:t>
            </a:r>
            <a:endParaRPr sz="20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2000" b="0" i="0" u="sng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Education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Hospitals and healthcare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Natural resources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Social services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Drivers’ licensing and highways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51f578fb5f_0_129"/>
          <p:cNvSpPr/>
          <p:nvPr/>
        </p:nvSpPr>
        <p:spPr>
          <a:xfrm>
            <a:off x="6328924" y="1461475"/>
            <a:ext cx="2468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</a:t>
            </a:r>
            <a:endParaRPr sz="20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2000" b="0" i="0" u="sng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Water supply and treatment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parks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Road maintenance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police</a:t>
            </a:r>
            <a:endParaRPr sz="14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Fire protection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8" name="Google Shape;238;g151f578fb5f_0_129"/>
          <p:cNvSpPr/>
          <p:nvPr/>
        </p:nvSpPr>
        <p:spPr>
          <a:xfrm>
            <a:off x="324850" y="1461471"/>
            <a:ext cx="2609700" cy="4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</a:t>
            </a:r>
            <a:endParaRPr sz="2000" b="1" i="0" u="sng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2000" b="0" i="0" u="sng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Citizenship and passports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National defence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Criminal law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Foreign affairs and international trade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6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Indigenous lands and rights</a:t>
            </a:r>
            <a:endParaRPr sz="20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86" name="Google Shape;86;p4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type of government do we have in Canada?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1216600" y="2190875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1216600" y="3069613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1216600" y="3948338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1216600" y="487897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2128550" y="218750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 state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2128550" y="3167400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Parliamentary democracy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2075625" y="405677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Constitutional monarchy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2128550" y="494615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All of the above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800" y="1999675"/>
            <a:ext cx="2258125" cy="30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1f578fb5f_0_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101" name="Google Shape;101;g151f578fb5f_0_0"/>
          <p:cNvSpPr txBox="1"/>
          <p:nvPr/>
        </p:nvSpPr>
        <p:spPr>
          <a:xfrm>
            <a:off x="-9" y="1316627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type of government do we have in Canada?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151f578fb5f_0_0"/>
          <p:cNvSpPr/>
          <p:nvPr/>
        </p:nvSpPr>
        <p:spPr>
          <a:xfrm>
            <a:off x="775750" y="2110050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g151f578fb5f_0_0"/>
          <p:cNvSpPr txBox="1"/>
          <p:nvPr/>
        </p:nvSpPr>
        <p:spPr>
          <a:xfrm>
            <a:off x="1775375" y="218370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All of the above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104" name="Google Shape;104;g151f578fb5f_0_0"/>
          <p:cNvGraphicFramePr/>
          <p:nvPr>
            <p:extLst>
              <p:ext uri="{D42A27DB-BD31-4B8C-83A1-F6EECF244321}">
                <p14:modId xmlns:p14="http://schemas.microsoft.com/office/powerpoint/2010/main" val="3441673232"/>
              </p:ext>
            </p:extLst>
          </p:nvPr>
        </p:nvGraphicFramePr>
        <p:xfrm>
          <a:off x="743088" y="2912000"/>
          <a:ext cx="6400525" cy="3243670"/>
        </p:xfrm>
        <a:graphic>
          <a:graphicData uri="http://schemas.openxmlformats.org/drawingml/2006/table">
            <a:tbl>
              <a:tblPr>
                <a:noFill/>
                <a:tableStyleId>{195CBFA3-8CD7-4E44-B02C-ABA56E3F9D53}</a:tableStyleId>
              </a:tblPr>
              <a:tblGrid>
                <a:gridCol w="186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Federal state</a:t>
                      </a:r>
                      <a:endParaRPr sz="1800" b="1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 have a central government (federal) and local governments (provincial).</a:t>
                      </a:r>
                      <a:endParaRPr sz="18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Parliamentary democracy</a:t>
                      </a:r>
                      <a:endParaRPr sz="1800" b="1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 elect members to represent us in our parliament and legislatures. The political party with the most elected representatives forms government.</a:t>
                      </a:r>
                      <a:endParaRPr sz="1800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Constitutional monarchy</a:t>
                      </a:r>
                      <a:endParaRPr sz="1800" b="1" u="none" strike="noStrike" cap="non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King Charles</a:t>
                      </a:r>
                      <a:r>
                        <a:rPr lang="en-US" sz="1800" u="none" strike="noStrike" cap="none" baseline="0" dirty="0" smtClean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III</a:t>
                      </a:r>
                      <a:r>
                        <a:rPr lang="en-US" sz="1800" u="none" strike="noStrike" cap="none" dirty="0" smtClean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, </a:t>
                      </a:r>
                      <a:r>
                        <a:rPr lang="en-US" sz="1800" u="none" strike="noStrike" cap="non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as </a:t>
                      </a:r>
                      <a:r>
                        <a:rPr lang="en-US" sz="1800" u="none" strike="noStrike" cap="none" smtClean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King </a:t>
                      </a:r>
                      <a:r>
                        <a:rPr lang="en-US" sz="1800" u="none" strike="noStrike" cap="none" dirty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of Canada, is our head of state. The authority of the monarch is limited by our constitution.</a:t>
                      </a:r>
                      <a:endParaRPr sz="1800" u="none" strike="noStrike" cap="none" dirty="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" name="Google Shape;105;g151f578fb5f_0_0"/>
          <p:cNvSpPr txBox="1"/>
          <p:nvPr/>
        </p:nvSpPr>
        <p:spPr>
          <a:xfrm>
            <a:off x="3011675" y="2756725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1f578fb5f_0_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111" name="Google Shape;111;g151f578fb5f_0_5"/>
          <p:cNvSpPr txBox="1"/>
          <p:nvPr/>
        </p:nvSpPr>
        <p:spPr>
          <a:xfrm>
            <a:off x="-1" y="1419200"/>
            <a:ext cx="7356300" cy="4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many levels of government do we have?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51f578fb5f_0_5"/>
          <p:cNvSpPr/>
          <p:nvPr/>
        </p:nvSpPr>
        <p:spPr>
          <a:xfrm>
            <a:off x="803818" y="2214538"/>
            <a:ext cx="661800" cy="5988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g151f578fb5f_0_5"/>
          <p:cNvSpPr/>
          <p:nvPr/>
        </p:nvSpPr>
        <p:spPr>
          <a:xfrm>
            <a:off x="803818" y="3106264"/>
            <a:ext cx="661800" cy="5988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g151f578fb5f_0_5"/>
          <p:cNvSpPr/>
          <p:nvPr/>
        </p:nvSpPr>
        <p:spPr>
          <a:xfrm>
            <a:off x="803818" y="3933167"/>
            <a:ext cx="661800" cy="6492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g151f578fb5f_0_5"/>
          <p:cNvSpPr/>
          <p:nvPr/>
        </p:nvSpPr>
        <p:spPr>
          <a:xfrm>
            <a:off x="803818" y="4810321"/>
            <a:ext cx="661800" cy="6492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g151f578fb5f_0_5"/>
          <p:cNvSpPr txBox="1"/>
          <p:nvPr/>
        </p:nvSpPr>
        <p:spPr>
          <a:xfrm>
            <a:off x="1706219" y="2308527"/>
            <a:ext cx="299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" name="Google Shape;117;g151f578fb5f_0_5"/>
          <p:cNvSpPr txBox="1"/>
          <p:nvPr/>
        </p:nvSpPr>
        <p:spPr>
          <a:xfrm>
            <a:off x="1706219" y="3152472"/>
            <a:ext cx="356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8" name="Google Shape;118;g151f578fb5f_0_5"/>
          <p:cNvSpPr txBox="1"/>
          <p:nvPr/>
        </p:nvSpPr>
        <p:spPr>
          <a:xfrm>
            <a:off x="1706219" y="3996416"/>
            <a:ext cx="317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g151f578fb5f_0_5"/>
          <p:cNvSpPr txBox="1"/>
          <p:nvPr/>
        </p:nvSpPr>
        <p:spPr>
          <a:xfrm>
            <a:off x="1706219" y="4881630"/>
            <a:ext cx="327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0" name="Google Shape;120;g151f578fb5f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5730" y="2148360"/>
            <a:ext cx="4114960" cy="368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1f578fb5f_0_1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126" name="Google Shape;126;g151f578fb5f_0_10"/>
          <p:cNvSpPr/>
          <p:nvPr/>
        </p:nvSpPr>
        <p:spPr>
          <a:xfrm>
            <a:off x="733975" y="2016100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7" name="Google Shape;127;g151f578fb5f_0_10"/>
          <p:cNvSpPr txBox="1"/>
          <p:nvPr/>
        </p:nvSpPr>
        <p:spPr>
          <a:xfrm>
            <a:off x="1615475" y="2063800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" name="Google Shape;128;g151f578fb5f_0_10"/>
          <p:cNvSpPr txBox="1"/>
          <p:nvPr/>
        </p:nvSpPr>
        <p:spPr>
          <a:xfrm>
            <a:off x="162350" y="1375825"/>
            <a:ext cx="7712700" cy="5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many levels of government do we have?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Each level has its own group of elected representatives.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Federal 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Provincial/Territorial 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Local 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Some First Nations, Inuit, and Métis communities have their own systems of governance. They share certain responsibilities with other levels of government.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1f578fb5f_0_43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134" name="Google Shape;134;g151f578fb5f_0_43"/>
          <p:cNvSpPr/>
          <p:nvPr/>
        </p:nvSpPr>
        <p:spPr>
          <a:xfrm>
            <a:off x="1248850" y="2458525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g151f578fb5f_0_43"/>
          <p:cNvSpPr/>
          <p:nvPr/>
        </p:nvSpPr>
        <p:spPr>
          <a:xfrm>
            <a:off x="1248850" y="3388850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g151f578fb5f_0_43"/>
          <p:cNvSpPr/>
          <p:nvPr/>
        </p:nvSpPr>
        <p:spPr>
          <a:xfrm>
            <a:off x="1248850" y="4249488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g151f578fb5f_0_43"/>
          <p:cNvSpPr/>
          <p:nvPr/>
        </p:nvSpPr>
        <p:spPr>
          <a:xfrm>
            <a:off x="1248850" y="511902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g151f578fb5f_0_43"/>
          <p:cNvSpPr txBox="1"/>
          <p:nvPr/>
        </p:nvSpPr>
        <p:spPr>
          <a:xfrm>
            <a:off x="2085350" y="25062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Senator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g151f578fb5f_0_43"/>
          <p:cNvSpPr txBox="1"/>
          <p:nvPr/>
        </p:nvSpPr>
        <p:spPr>
          <a:xfrm>
            <a:off x="2040600" y="3451500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Councillor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g151f578fb5f_0_43"/>
          <p:cNvSpPr txBox="1"/>
          <p:nvPr/>
        </p:nvSpPr>
        <p:spPr>
          <a:xfrm>
            <a:off x="2096000" y="43010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Parliament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g151f578fb5f_0_43"/>
          <p:cNvSpPr txBox="1"/>
          <p:nvPr/>
        </p:nvSpPr>
        <p:spPr>
          <a:xfrm>
            <a:off x="2040600" y="5150550"/>
            <a:ext cx="569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the Legislative Assembly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2" name="Google Shape;142;g151f578fb5f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9474" y="2237475"/>
            <a:ext cx="3426875" cy="18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51f578fb5f_0_43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given to the elected representative at the federal level?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1f578fb5f_0_48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149" name="Google Shape;149;g151f578fb5f_0_48"/>
          <p:cNvSpPr txBox="1"/>
          <p:nvPr/>
        </p:nvSpPr>
        <p:spPr>
          <a:xfrm>
            <a:off x="428075" y="1419200"/>
            <a:ext cx="7886700" cy="5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given to the elected representative at the </a:t>
            </a:r>
            <a:r>
              <a:rPr lang="en-US" sz="2400" u="sng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 level</a:t>
            </a: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lang="en-US" sz="2200" u="sng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provincial level</a:t>
            </a: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, the elected representatives is called a </a:t>
            </a:r>
            <a:r>
              <a:rPr lang="en-US" sz="2200" b="1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Member of the Legislative Assembly </a:t>
            </a: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(MLA).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lang="en-US" sz="2200" u="sng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local level</a:t>
            </a: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, the elected representative is called a </a:t>
            </a:r>
            <a:r>
              <a:rPr lang="en-US" sz="2200" b="1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councillor</a:t>
            </a: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" name="Google Shape;150;g151f578fb5f_0_48"/>
          <p:cNvSpPr/>
          <p:nvPr/>
        </p:nvSpPr>
        <p:spPr>
          <a:xfrm>
            <a:off x="1300625" y="236977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g151f578fb5f_0_48"/>
          <p:cNvSpPr txBox="1"/>
          <p:nvPr/>
        </p:nvSpPr>
        <p:spPr>
          <a:xfrm>
            <a:off x="2171350" y="2443425"/>
            <a:ext cx="394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Parliament (MP)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g151f578fb5f_0_48"/>
          <p:cNvSpPr txBox="1"/>
          <p:nvPr/>
        </p:nvSpPr>
        <p:spPr>
          <a:xfrm>
            <a:off x="1537150" y="43928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1f578fb5f_0_53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158" name="Google Shape;158;g151f578fb5f_0_53"/>
          <p:cNvSpPr txBox="1"/>
          <p:nvPr/>
        </p:nvSpPr>
        <p:spPr>
          <a:xfrm>
            <a:off x="291925" y="5375050"/>
            <a:ext cx="18945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51f578fb5f_0_53"/>
          <p:cNvSpPr txBox="1"/>
          <p:nvPr/>
        </p:nvSpPr>
        <p:spPr>
          <a:xfrm>
            <a:off x="149641" y="1268377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is the Legislative Assembly of British Columbia located?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51f578fb5f_0_53"/>
          <p:cNvSpPr/>
          <p:nvPr/>
        </p:nvSpPr>
        <p:spPr>
          <a:xfrm>
            <a:off x="884425" y="2247050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" name="Google Shape;161;g151f578fb5f_0_53"/>
          <p:cNvSpPr/>
          <p:nvPr/>
        </p:nvSpPr>
        <p:spPr>
          <a:xfrm>
            <a:off x="884425" y="3133225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2" name="Google Shape;162;g151f578fb5f_0_53"/>
          <p:cNvSpPr/>
          <p:nvPr/>
        </p:nvSpPr>
        <p:spPr>
          <a:xfrm>
            <a:off x="884425" y="4094063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g151f578fb5f_0_53"/>
          <p:cNvSpPr txBox="1"/>
          <p:nvPr/>
        </p:nvSpPr>
        <p:spPr>
          <a:xfrm>
            <a:off x="1690675" y="229475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Richmond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g151f578fb5f_0_53"/>
          <p:cNvSpPr txBox="1"/>
          <p:nvPr/>
        </p:nvSpPr>
        <p:spPr>
          <a:xfrm>
            <a:off x="1690675" y="3180925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Victoria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g151f578fb5f_0_53"/>
          <p:cNvSpPr txBox="1"/>
          <p:nvPr/>
        </p:nvSpPr>
        <p:spPr>
          <a:xfrm>
            <a:off x="1690675" y="41677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Burnaby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6" name="Google Shape;166;g151f578fb5f_0_53"/>
          <p:cNvSpPr txBox="1"/>
          <p:nvPr/>
        </p:nvSpPr>
        <p:spPr>
          <a:xfrm>
            <a:off x="1690675" y="511652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Surrey</a:t>
            </a:r>
            <a:endParaRPr sz="2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g151f578fb5f_0_53"/>
          <p:cNvSpPr/>
          <p:nvPr/>
        </p:nvSpPr>
        <p:spPr>
          <a:xfrm>
            <a:off x="884425" y="5042875"/>
            <a:ext cx="709500" cy="6705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sz="22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26" name="Picture 2" descr="History brought to life during free tours of B.C.'s legislature building -  The Globe and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90" y="2294750"/>
            <a:ext cx="3491956" cy="21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1f578fb5f_0_58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</a:t>
            </a:r>
            <a:endParaRPr/>
          </a:p>
        </p:txBody>
      </p:sp>
      <p:sp>
        <p:nvSpPr>
          <p:cNvPr id="174" name="Google Shape;174;g151f578fb5f_0_58"/>
          <p:cNvSpPr txBox="1"/>
          <p:nvPr/>
        </p:nvSpPr>
        <p:spPr>
          <a:xfrm>
            <a:off x="241466" y="139965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is the Legislative Assembly of British Columbia located?</a:t>
            </a:r>
            <a:endParaRPr sz="24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MLAs gather at the Legislative Assembly to discuss issues and pass laws.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Our federal representatives gather in </a:t>
            </a:r>
            <a:r>
              <a:rPr lang="en-US" sz="2200" b="1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Ottawa </a:t>
            </a: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lang="en-US" sz="2200" u="sng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House of Commons</a:t>
            </a: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Local representatives gather at their </a:t>
            </a:r>
            <a:r>
              <a:rPr lang="en-US" sz="2200" u="sng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city or town hall</a:t>
            </a:r>
            <a:r>
              <a:rPr lang="en-US" sz="2200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highlight>
                <a:srgbClr val="1C4587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228600" lvl="0" indent="-50800" algn="l" rtl="0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51f578fb5f_0_58"/>
          <p:cNvSpPr/>
          <p:nvPr/>
        </p:nvSpPr>
        <p:spPr>
          <a:xfrm>
            <a:off x="1268575" y="2486713"/>
            <a:ext cx="709500" cy="618600"/>
          </a:xfrm>
          <a:prstGeom prst="star12">
            <a:avLst>
              <a:gd name="adj" fmla="val 37500"/>
            </a:avLst>
          </a:prstGeom>
          <a:solidFill>
            <a:srgbClr val="07376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 b="0" i="0" u="none" strike="noStrike" cap="non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" name="Google Shape;176;g151f578fb5f_0_58"/>
          <p:cNvSpPr txBox="1"/>
          <p:nvPr/>
        </p:nvSpPr>
        <p:spPr>
          <a:xfrm>
            <a:off x="2152700" y="25344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Victoria</a:t>
            </a:r>
            <a:endParaRPr sz="22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On-screen Show (4:3)</PresentationFormat>
  <Paragraphs>234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DM Sans</vt:lpstr>
      <vt:lpstr>Oswald</vt:lpstr>
      <vt:lpstr>Calibri</vt:lpstr>
      <vt:lpstr>Office Theme</vt:lpstr>
      <vt:lpstr>SLIDE DECK 4: Levels of Government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Whose responsibility is it?</vt:lpstr>
      <vt:lpstr>Government responsibilities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4: Levels of Government</dc:title>
  <dc:creator>Lisa Neily</dc:creator>
  <cp:lastModifiedBy>Dan Allan</cp:lastModifiedBy>
  <cp:revision>2</cp:revision>
  <dcterms:created xsi:type="dcterms:W3CDTF">2019-08-21T15:37:09Z</dcterms:created>
  <dcterms:modified xsi:type="dcterms:W3CDTF">2022-09-16T02:02:11Z</dcterms:modified>
</cp:coreProperties>
</file>