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NEgFkzceogEnxgGDB63oDhEn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83c2b122c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83c2b122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83c2b122c_1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83c2b122c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83c2b122c_1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83c2b122c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83c2b122c_1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83c2b122c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83c2b122c_1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83c2b122c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83c2b122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83c2b12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83c2b122c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83c2b122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83c2b122c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83c2b122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83c2b122c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83c2b122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83c2b122c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83c2b122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83c2b122c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83c2b122c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83c2b122c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83c2b122c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5614" l="-3171" r="-3172" t="-5769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DECK 5:</a:t>
            </a:r>
            <a:b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Community</a:t>
            </a:r>
            <a:endParaRPr/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83c2b122c_1_2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Regional Districts</a:t>
            </a:r>
            <a:endParaRPr/>
          </a:p>
        </p:txBody>
      </p:sp>
      <p:sp>
        <p:nvSpPr>
          <p:cNvPr id="119" name="Google Shape;119;g1583c2b122c_1_20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In addition to municipalities, British Columbia also has </a:t>
            </a:r>
            <a:r>
              <a:rPr b="1" lang="en-US" sz="2400">
                <a:solidFill>
                  <a:srgbClr val="3F3F3F"/>
                </a:solidFill>
              </a:rPr>
              <a:t>27 regional districts</a:t>
            </a:r>
            <a:r>
              <a:rPr lang="en-US" sz="2400">
                <a:solidFill>
                  <a:srgbClr val="3F3F3F"/>
                </a:solidFill>
              </a:rPr>
              <a:t>, covering almost the entire province. 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Regional districts are made up of: 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>
                <a:solidFill>
                  <a:srgbClr val="3F3F3F"/>
                </a:solidFill>
              </a:rPr>
              <a:t>Municipalities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>
                <a:solidFill>
                  <a:srgbClr val="3F3F3F"/>
                </a:solidFill>
              </a:rPr>
              <a:t>Unincorporated areas (electoral areas)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>
                <a:solidFill>
                  <a:srgbClr val="3F3F3F"/>
                </a:solidFill>
              </a:rPr>
              <a:t>Treaty First Nations (where applicable)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Regional districts range in population from under 4,000 to over two million people.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83c2b122c_1_6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Regional District Boards</a:t>
            </a:r>
            <a:endParaRPr/>
          </a:p>
        </p:txBody>
      </p:sp>
      <p:sp>
        <p:nvSpPr>
          <p:cNvPr id="125" name="Google Shape;125;g1583c2b122c_1_60"/>
          <p:cNvSpPr txBox="1"/>
          <p:nvPr>
            <p:ph idx="1" type="body"/>
          </p:nvPr>
        </p:nvSpPr>
        <p:spPr>
          <a:xfrm>
            <a:off x="173700" y="134759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Each regional district has a board of directors, which includes representatives from each community/municipality/First Nation.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Municipal councils select one or more council members to sit as representatives (</a:t>
            </a:r>
            <a:r>
              <a:rPr b="1" lang="en-US" sz="2200">
                <a:solidFill>
                  <a:srgbClr val="3F3F3F"/>
                </a:solidFill>
              </a:rPr>
              <a:t>regional district directors</a:t>
            </a:r>
            <a:r>
              <a:rPr lang="en-US" sz="2200">
                <a:solidFill>
                  <a:srgbClr val="3F3F3F"/>
                </a:solidFill>
              </a:rPr>
              <a:t>). </a:t>
            </a:r>
            <a:endParaRPr sz="2200"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In small communities outside of municipalities, </a:t>
            </a:r>
            <a:r>
              <a:rPr b="1" lang="en-US" sz="2200">
                <a:solidFill>
                  <a:srgbClr val="3F3F3F"/>
                </a:solidFill>
              </a:rPr>
              <a:t>electoral area directors </a:t>
            </a:r>
            <a:r>
              <a:rPr lang="en-US" sz="2200">
                <a:solidFill>
                  <a:srgbClr val="3F3F3F"/>
                </a:solidFill>
              </a:rPr>
              <a:t>are elected by the people to represent them.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The representatives of Treaty First Nations are selected from their own decision-making body (regional district directors). </a:t>
            </a:r>
            <a:endParaRPr>
              <a:solidFill>
                <a:srgbClr val="3F3F3F"/>
              </a:solidFill>
            </a:endParaRPr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The head of regional district board is called a </a:t>
            </a:r>
            <a:r>
              <a:rPr b="1" lang="en-US" sz="2200">
                <a:solidFill>
                  <a:srgbClr val="3F3F3F"/>
                </a:solidFill>
              </a:rPr>
              <a:t>chair</a:t>
            </a:r>
            <a:r>
              <a:rPr lang="en-US" sz="2200">
                <a:solidFill>
                  <a:srgbClr val="3F3F3F"/>
                </a:solidFill>
              </a:rPr>
              <a:t> and they are selected from among and by the directors of the regional district board.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83c2b122c_1_65"/>
          <p:cNvSpPr txBox="1"/>
          <p:nvPr>
            <p:ph idx="1" type="body"/>
          </p:nvPr>
        </p:nvSpPr>
        <p:spPr>
          <a:xfrm>
            <a:off x="850800" y="4111425"/>
            <a:ext cx="7442400" cy="20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>
                <a:solidFill>
                  <a:srgbClr val="3F3F3F"/>
                </a:solidFill>
              </a:rPr>
              <a:t>Individual directors do not have the power to make decisions. It is regional district board that make decisions as a group through </a:t>
            </a:r>
            <a:r>
              <a:rPr b="1" lang="en-US" sz="2200">
                <a:solidFill>
                  <a:srgbClr val="3F3F3F"/>
                </a:solidFill>
              </a:rPr>
              <a:t>resolutions</a:t>
            </a:r>
            <a:r>
              <a:rPr lang="en-US" sz="2200">
                <a:solidFill>
                  <a:srgbClr val="3F3F3F"/>
                </a:solidFill>
              </a:rPr>
              <a:t> and </a:t>
            </a:r>
            <a:r>
              <a:rPr b="1" lang="en-US" sz="2200">
                <a:solidFill>
                  <a:srgbClr val="3F3F3F"/>
                </a:solidFill>
              </a:rPr>
              <a:t>by-laws</a:t>
            </a:r>
            <a:r>
              <a:rPr lang="en-US" sz="2200">
                <a:solidFill>
                  <a:srgbClr val="3F3F3F"/>
                </a:solidFill>
              </a:rPr>
              <a:t>. Each decision must have the </a:t>
            </a:r>
            <a:r>
              <a:rPr b="1" lang="en-US" sz="2200">
                <a:solidFill>
                  <a:srgbClr val="3F3F3F"/>
                </a:solidFill>
              </a:rPr>
              <a:t>support </a:t>
            </a:r>
            <a:r>
              <a:rPr lang="en-US" sz="2200">
                <a:solidFill>
                  <a:srgbClr val="3F3F3F"/>
                </a:solidFill>
              </a:rPr>
              <a:t>of more than half of the board of directors.</a:t>
            </a:r>
            <a:endParaRPr sz="22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31" name="Google Shape;131;g1583c2b122c_1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6475" y="1471375"/>
            <a:ext cx="4411051" cy="2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83c2b122c_1_7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/>
              <a:t>Services of Regional Districts</a:t>
            </a:r>
            <a:endParaRPr/>
          </a:p>
        </p:txBody>
      </p:sp>
      <p:sp>
        <p:nvSpPr>
          <p:cNvPr id="137" name="Google Shape;137;g1583c2b122c_1_70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Like municipalities, regional districts can choose to operate any service that the board of directors decides is necessary or desirable for their communities. 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Some of the more common services provided by regional districts include: water supply, sewers, solid waste management, economic development, public housing, emergency services and airports.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38" name="Google Shape;138;g1583c2b122c_1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794" y="4881648"/>
            <a:ext cx="3412945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583c2b122c_1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4770" y="4698773"/>
            <a:ext cx="2684385" cy="20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83c2b122c_1_7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/>
          </a:p>
        </p:txBody>
      </p:sp>
      <p:sp>
        <p:nvSpPr>
          <p:cNvPr id="145" name="Google Shape;145;g1583c2b122c_1_75"/>
          <p:cNvSpPr txBox="1"/>
          <p:nvPr/>
        </p:nvSpPr>
        <p:spPr>
          <a:xfrm>
            <a:off x="628650" y="1426350"/>
            <a:ext cx="61899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Can you identify any problems or challenges in our community?</a:t>
            </a:r>
            <a:endParaRPr sz="2400">
              <a:solidFill>
                <a:srgbClr val="3F3F3F"/>
              </a:solidFill>
            </a:endParaRPr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Do you see any opportunities for improvement?</a:t>
            </a:r>
            <a:endParaRPr sz="2400">
              <a:solidFill>
                <a:srgbClr val="3F3F3F"/>
              </a:solidFill>
            </a:endParaRPr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What actions could be taken to make a positive change in our community?</a:t>
            </a:r>
            <a:endParaRPr sz="2400">
              <a:solidFill>
                <a:srgbClr val="3F3F3F"/>
              </a:solidFill>
            </a:endParaRPr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How can you be an active community member?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46" name="Google Shape;146;g1583c2b122c_1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0838" y="25153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Guiding questions</a:t>
            </a:r>
            <a:endParaRPr/>
          </a:p>
        </p:txBody>
      </p:sp>
      <p:sp>
        <p:nvSpPr>
          <p:cNvPr id="61" name="Google Shape;61;p4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are the features of municipalities and regional districts?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has the physical environment shaped my community?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actions can be taken to improve my community and why? 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83c2b122c_1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Local governments</a:t>
            </a:r>
            <a:endParaRPr/>
          </a:p>
        </p:txBody>
      </p:sp>
      <p:sp>
        <p:nvSpPr>
          <p:cNvPr id="67" name="Google Shape;67;g1583c2b122c_1_0"/>
          <p:cNvSpPr txBox="1"/>
          <p:nvPr/>
        </p:nvSpPr>
        <p:spPr>
          <a:xfrm>
            <a:off x="628650" y="1381700"/>
            <a:ext cx="7886700" cy="4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b="1" lang="en-US" sz="2500">
                <a:solidFill>
                  <a:srgbClr val="3F3F3F"/>
                </a:solidFill>
              </a:rPr>
              <a:t>Municipalities</a:t>
            </a:r>
            <a:r>
              <a:rPr lang="en-US" sz="2500">
                <a:solidFill>
                  <a:srgbClr val="3F3F3F"/>
                </a:solidFill>
              </a:rPr>
              <a:t> and </a:t>
            </a:r>
            <a:r>
              <a:rPr b="1" lang="en-US" sz="2500">
                <a:solidFill>
                  <a:srgbClr val="3F3F3F"/>
                </a:solidFill>
              </a:rPr>
              <a:t>regional districts </a:t>
            </a:r>
            <a:r>
              <a:rPr lang="en-US" sz="2500">
                <a:solidFill>
                  <a:srgbClr val="3F3F3F"/>
                </a:solidFill>
              </a:rPr>
              <a:t>are responsible for providing essential local services to their communities.</a:t>
            </a:r>
            <a:endParaRPr sz="2500">
              <a:solidFill>
                <a:srgbClr val="3F3F3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Char char="•"/>
            </a:pPr>
            <a:r>
              <a:rPr lang="en-US" sz="2500">
                <a:solidFill>
                  <a:srgbClr val="3F3F3F"/>
                </a:solidFill>
              </a:rPr>
              <a:t>They are the most local level of government in Canada.</a:t>
            </a:r>
            <a:endParaRPr sz="2500">
              <a:solidFill>
                <a:srgbClr val="3F3F3F"/>
              </a:solidFill>
            </a:endParaRPr>
          </a:p>
        </p:txBody>
      </p:sp>
      <p:pic>
        <p:nvPicPr>
          <p:cNvPr id="68" name="Google Shape;68;g1583c2b122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550" y="3642700"/>
            <a:ext cx="5622750" cy="29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83c2b122c_1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/>
              <a:t>Local governments in B.C.</a:t>
            </a:r>
            <a:endParaRPr/>
          </a:p>
        </p:txBody>
      </p:sp>
      <p:sp>
        <p:nvSpPr>
          <p:cNvPr id="74" name="Google Shape;74;g1583c2b122c_1_5"/>
          <p:cNvSpPr txBox="1"/>
          <p:nvPr/>
        </p:nvSpPr>
        <p:spPr>
          <a:xfrm>
            <a:off x="628650" y="1400101"/>
            <a:ext cx="6247500" cy="4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British Columbia is separated into </a:t>
            </a:r>
            <a:r>
              <a:rPr b="1" lang="en-US" sz="2400">
                <a:solidFill>
                  <a:srgbClr val="3F3F3F"/>
                </a:solidFill>
              </a:rPr>
              <a:t>162 municipalities</a:t>
            </a:r>
            <a:r>
              <a:rPr lang="en-US" sz="2400">
                <a:solidFill>
                  <a:srgbClr val="3F3F3F"/>
                </a:solidFill>
              </a:rPr>
              <a:t>.  </a:t>
            </a:r>
            <a:endParaRPr sz="2400">
              <a:solidFill>
                <a:srgbClr val="3F3F3F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Their purpose:</a:t>
            </a:r>
            <a:endParaRPr sz="2400">
              <a:solidFill>
                <a:srgbClr val="3F3F3F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Providing for good government of its community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Providing for services, laws and other matters for community benefit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Providing for stewardship of the public assets of its community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Fostering the economic, social and environmental well‑being of its community</a:t>
            </a:r>
            <a:endParaRPr sz="2400">
              <a:solidFill>
                <a:srgbClr val="3F3F3F"/>
              </a:solidFill>
            </a:endParaRPr>
          </a:p>
          <a:p>
            <a:pPr indent="-355790" lvl="0" marL="51435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sp>
        <p:nvSpPr>
          <p:cNvPr id="75" name="Google Shape;75;g1583c2b122c_1_5"/>
          <p:cNvSpPr/>
          <p:nvPr/>
        </p:nvSpPr>
        <p:spPr>
          <a:xfrm>
            <a:off x="4970611" y="2470483"/>
            <a:ext cx="1763100" cy="5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583c2b122c_1_5"/>
          <p:cNvSpPr/>
          <p:nvPr/>
        </p:nvSpPr>
        <p:spPr>
          <a:xfrm>
            <a:off x="7216236" y="4619683"/>
            <a:ext cx="1763100" cy="5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British Columbia municipalities.png - Wikimedia Commons" id="77" name="Google Shape;77;g1583c2b122c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8285" y="2162369"/>
            <a:ext cx="2562179" cy="219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83c2b122c_1_1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400"/>
              <a:t>Municipality types</a:t>
            </a:r>
            <a:endParaRPr/>
          </a:p>
        </p:txBody>
      </p:sp>
      <p:sp>
        <p:nvSpPr>
          <p:cNvPr id="83" name="Google Shape;83;g1583c2b122c_1_10"/>
          <p:cNvSpPr txBox="1"/>
          <p:nvPr/>
        </p:nvSpPr>
        <p:spPr>
          <a:xfrm>
            <a:off x="210553" y="1358457"/>
            <a:ext cx="87228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Based on population and size, there are four types of municipalities: </a:t>
            </a:r>
            <a:r>
              <a:rPr b="1" lang="en-US" sz="2400">
                <a:solidFill>
                  <a:srgbClr val="3F3F3F"/>
                </a:solidFill>
              </a:rPr>
              <a:t>villages</a:t>
            </a:r>
            <a:r>
              <a:rPr lang="en-US" sz="2400">
                <a:solidFill>
                  <a:srgbClr val="3F3F3F"/>
                </a:solidFill>
              </a:rPr>
              <a:t>, </a:t>
            </a:r>
            <a:r>
              <a:rPr b="1" lang="en-US" sz="2400">
                <a:solidFill>
                  <a:srgbClr val="3F3F3F"/>
                </a:solidFill>
              </a:rPr>
              <a:t>towns</a:t>
            </a:r>
            <a:r>
              <a:rPr lang="en-US" sz="2400">
                <a:solidFill>
                  <a:srgbClr val="3F3F3F"/>
                </a:solidFill>
              </a:rPr>
              <a:t>, </a:t>
            </a:r>
            <a:r>
              <a:rPr b="1" lang="en-US" sz="2400">
                <a:solidFill>
                  <a:srgbClr val="3F3F3F"/>
                </a:solidFill>
              </a:rPr>
              <a:t>districts</a:t>
            </a:r>
            <a:r>
              <a:rPr lang="en-US" sz="2400">
                <a:solidFill>
                  <a:srgbClr val="3F3F3F"/>
                </a:solidFill>
              </a:rPr>
              <a:t> and </a:t>
            </a:r>
            <a:r>
              <a:rPr b="1" lang="en-US" sz="2400">
                <a:solidFill>
                  <a:srgbClr val="3F3F3F"/>
                </a:solidFill>
              </a:rPr>
              <a:t>cities</a:t>
            </a:r>
            <a:r>
              <a:rPr lang="en-US" sz="2400">
                <a:solidFill>
                  <a:srgbClr val="3F3F3F"/>
                </a:solidFill>
              </a:rPr>
              <a:t>.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Municipalities have the power to establish a wide range of services for their communities.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Property taxes are established by each municipality to contribute to the costs of services.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84" name="Google Shape;84;g1583c2b122c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" y="4622471"/>
            <a:ext cx="9144792" cy="1950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83c2b122c_1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Local government responsibilities</a:t>
            </a:r>
            <a:endParaRPr/>
          </a:p>
        </p:txBody>
      </p:sp>
      <p:pic>
        <p:nvPicPr>
          <p:cNvPr id="90" name="Google Shape;90;g1583c2b122c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26" y="1805751"/>
            <a:ext cx="2895600" cy="314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583c2b122c_1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0125" y="2191500"/>
            <a:ext cx="2665000" cy="223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583c2b122c_1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5119" y="1805751"/>
            <a:ext cx="3100380" cy="31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83c2b122c_1_3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/>
              <a:t>Municipal councils</a:t>
            </a:r>
            <a:endParaRPr/>
          </a:p>
        </p:txBody>
      </p:sp>
      <p:sp>
        <p:nvSpPr>
          <p:cNvPr id="98" name="Google Shape;98;g1583c2b122c_1_34"/>
          <p:cNvSpPr txBox="1"/>
          <p:nvPr/>
        </p:nvSpPr>
        <p:spPr>
          <a:xfrm>
            <a:off x="235925" y="1634250"/>
            <a:ext cx="4431600" cy="4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Council members are chosen by citizens through an election to make decisions for the municipality</a:t>
            </a:r>
            <a:endParaRPr sz="24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Made up of a head of council called a </a:t>
            </a:r>
            <a:r>
              <a:rPr b="1" lang="en-US" sz="2400">
                <a:solidFill>
                  <a:srgbClr val="3F3F3F"/>
                </a:solidFill>
              </a:rPr>
              <a:t>mayor</a:t>
            </a:r>
            <a:r>
              <a:rPr lang="en-US" sz="2400">
                <a:solidFill>
                  <a:srgbClr val="3F3F3F"/>
                </a:solidFill>
              </a:rPr>
              <a:t> and several </a:t>
            </a:r>
            <a:r>
              <a:rPr b="1" lang="en-US" sz="2400">
                <a:solidFill>
                  <a:srgbClr val="3F3F3F"/>
                </a:solidFill>
              </a:rPr>
              <a:t>councillors</a:t>
            </a:r>
            <a:endParaRPr sz="24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The number of councillors ranges from 5 to 11, depending on population and size of the municipality.</a:t>
            </a:r>
            <a:endParaRPr sz="2400">
              <a:solidFill>
                <a:srgbClr val="3F3F3F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</a:endParaRPr>
          </a:p>
        </p:txBody>
      </p:sp>
      <p:pic>
        <p:nvPicPr>
          <p:cNvPr id="99" name="Google Shape;99;g1583c2b122c_1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990" y="1634250"/>
            <a:ext cx="40005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583c2b122c_1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2437" y="1213200"/>
            <a:ext cx="4275774" cy="24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583c2b122c_1_39"/>
          <p:cNvSpPr txBox="1"/>
          <p:nvPr/>
        </p:nvSpPr>
        <p:spPr>
          <a:xfrm>
            <a:off x="1523575" y="3618300"/>
            <a:ext cx="55935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A municipal council </a:t>
            </a:r>
            <a:r>
              <a:rPr b="1" lang="en-US" sz="2400">
                <a:solidFill>
                  <a:srgbClr val="3F3F3F"/>
                </a:solidFill>
              </a:rPr>
              <a:t>makes decisions as a whole</a:t>
            </a:r>
            <a:r>
              <a:rPr lang="en-US" sz="2400">
                <a:solidFill>
                  <a:srgbClr val="3F3F3F"/>
                </a:solidFill>
              </a:rPr>
              <a:t>, which means  that individual council members cannot make decisions on their own.</a:t>
            </a:r>
            <a:endParaRPr sz="28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Decisions are taken by a vote and actions are only taken if the decision has support of more than half of the council members.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83c2b122c_1_4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/>
              <a:t>Key Functions of Council </a:t>
            </a:r>
            <a:endParaRPr sz="4000"/>
          </a:p>
        </p:txBody>
      </p:sp>
      <p:sp>
        <p:nvSpPr>
          <p:cNvPr id="111" name="Google Shape;111;g1583c2b122c_1_4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600">
                <a:solidFill>
                  <a:srgbClr val="3F3F3F"/>
                </a:solidFill>
              </a:rPr>
              <a:t>Passing </a:t>
            </a:r>
            <a:r>
              <a:rPr b="1" lang="en-US" sz="2600">
                <a:solidFill>
                  <a:srgbClr val="3F3F3F"/>
                </a:solidFill>
              </a:rPr>
              <a:t>bylaws </a:t>
            </a:r>
            <a:r>
              <a:rPr lang="en-US" sz="2600">
                <a:solidFill>
                  <a:srgbClr val="3F3F3F"/>
                </a:solidFill>
              </a:rPr>
              <a:t>(rules and policies for the community)</a:t>
            </a:r>
            <a:endParaRPr sz="26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en-US" sz="2600">
                <a:solidFill>
                  <a:srgbClr val="3F3F3F"/>
                </a:solidFill>
              </a:rPr>
              <a:t>Budget</a:t>
            </a:r>
            <a:r>
              <a:rPr lang="en-US" sz="2600">
                <a:solidFill>
                  <a:srgbClr val="3F3F3F"/>
                </a:solidFill>
              </a:rPr>
              <a:t> planning and spending decisions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600">
                <a:solidFill>
                  <a:srgbClr val="3F3F3F"/>
                </a:solidFill>
              </a:rPr>
              <a:t>Selecting people for committees and boards</a:t>
            </a:r>
            <a:endParaRPr b="1" sz="26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600">
                <a:solidFill>
                  <a:srgbClr val="3F3F3F"/>
                </a:solidFill>
              </a:rPr>
              <a:t>Overseeing municipal government departments, services and programs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600">
                <a:solidFill>
                  <a:srgbClr val="3F3F3F"/>
                </a:solidFill>
              </a:rPr>
              <a:t>Being a voice for community members, to share their ideas and concerns</a:t>
            </a:r>
            <a:endParaRPr sz="26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12" name="Google Shape;112;g1583c2b122c_1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29" y="4912498"/>
            <a:ext cx="4749196" cy="154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583c2b122c_1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5425" y="4419600"/>
            <a:ext cx="35718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