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JC70s9LPrfrigehgu/gNHhg6D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eb4d69ea2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eb4d69ea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eb4d69ea2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eb4d69ea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eb4d69ea2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eb4d69ea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eb4d69ea2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eb4d69ea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eb4d69ea2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eb4d69ea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eb4d69ea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eb4d69ea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eb4d69ea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eb4d69ea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eb4d69ea2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eb4d69e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eb4d69ea2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eb4d69e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eb4d69ea2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eb4d69ea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eb4d69ea2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eb4d69ea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6258" l="-2217" r="-2789" t="-4308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SLIDE DECK 5: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Municipalities and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Regional Districts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821" y="5708793"/>
            <a:ext cx="5549150" cy="73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eb4d69ea2_0_58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Regional Districts</a:t>
            </a:r>
            <a:endParaRPr/>
          </a:p>
        </p:txBody>
      </p:sp>
      <p:sp>
        <p:nvSpPr>
          <p:cNvPr id="148" name="Google Shape;148;gfeb4d69ea2_0_58"/>
          <p:cNvSpPr txBox="1"/>
          <p:nvPr>
            <p:ph idx="1" type="body"/>
          </p:nvPr>
        </p:nvSpPr>
        <p:spPr>
          <a:xfrm>
            <a:off x="0" y="150059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In addition to its 162 municipalities, British Columbia is composed of </a:t>
            </a:r>
            <a:r>
              <a:rPr b="1" lang="en-US" sz="2400">
                <a:solidFill>
                  <a:srgbClr val="3F3F3F"/>
                </a:solidFill>
              </a:rPr>
              <a:t>27 regional districts</a:t>
            </a:r>
            <a:r>
              <a:rPr lang="en-US" sz="2400">
                <a:solidFill>
                  <a:srgbClr val="3F3F3F"/>
                </a:solidFill>
              </a:rPr>
              <a:t>, covering almost the entire province. 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Regional districts are modeled as a </a:t>
            </a:r>
            <a:r>
              <a:rPr b="1" lang="en-US" sz="2400">
                <a:solidFill>
                  <a:srgbClr val="3F3F3F"/>
                </a:solidFill>
              </a:rPr>
              <a:t>federation</a:t>
            </a:r>
            <a:r>
              <a:rPr lang="en-US" sz="2400">
                <a:solidFill>
                  <a:srgbClr val="3F3F3F"/>
                </a:solidFill>
              </a:rPr>
              <a:t> composed of: 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-"/>
            </a:pPr>
            <a:r>
              <a:rPr lang="en-US">
                <a:solidFill>
                  <a:srgbClr val="3F3F3F"/>
                </a:solidFill>
              </a:rPr>
              <a:t>Municipalities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-"/>
            </a:pPr>
            <a:r>
              <a:rPr lang="en-US">
                <a:solidFill>
                  <a:srgbClr val="3F3F3F"/>
                </a:solidFill>
              </a:rPr>
              <a:t>Unincorporated areas (electoral areas)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-"/>
            </a:pPr>
            <a:r>
              <a:rPr lang="en-US">
                <a:solidFill>
                  <a:srgbClr val="3F3F3F"/>
                </a:solidFill>
              </a:rPr>
              <a:t>Treaty First Nations (where applicable)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Regional districts range in population from under 4,000 to over two million people.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eb4d69ea2_0_6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Regional District Boards</a:t>
            </a:r>
            <a:endParaRPr/>
          </a:p>
        </p:txBody>
      </p:sp>
      <p:sp>
        <p:nvSpPr>
          <p:cNvPr id="154" name="Google Shape;154;gfeb4d69ea2_0_63"/>
          <p:cNvSpPr txBox="1"/>
          <p:nvPr>
            <p:ph idx="1" type="body"/>
          </p:nvPr>
        </p:nvSpPr>
        <p:spPr>
          <a:xfrm>
            <a:off x="0" y="1534300"/>
            <a:ext cx="73461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Each regional district is governed by a board of directors, which includes representatives from each community/municipality/First Nation.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Municipal councils appoint one or more council members to sit as representatives (</a:t>
            </a:r>
            <a:r>
              <a:rPr b="1" lang="en-US" sz="2200">
                <a:solidFill>
                  <a:srgbClr val="3F3F3F"/>
                </a:solidFill>
              </a:rPr>
              <a:t>regional district directors</a:t>
            </a:r>
            <a:r>
              <a:rPr lang="en-US" sz="2200">
                <a:solidFill>
                  <a:srgbClr val="3F3F3F"/>
                </a:solidFill>
              </a:rPr>
              <a:t>). </a:t>
            </a:r>
            <a:endParaRPr sz="2200"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In unincorporated areas, </a:t>
            </a:r>
            <a:r>
              <a:rPr b="1" lang="en-US" sz="2200">
                <a:solidFill>
                  <a:srgbClr val="3F3F3F"/>
                </a:solidFill>
              </a:rPr>
              <a:t>electoral area directors </a:t>
            </a:r>
            <a:r>
              <a:rPr lang="en-US" sz="2200">
                <a:solidFill>
                  <a:srgbClr val="3F3F3F"/>
                </a:solidFill>
              </a:rPr>
              <a:t>are elected directly by the people. </a:t>
            </a:r>
            <a:endParaRPr>
              <a:solidFill>
                <a:srgbClr val="3F3F3F"/>
              </a:solidFill>
            </a:endParaRPr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The representatives of Treaty First Nations are selected from their own governing body (regional district directors). </a:t>
            </a:r>
            <a:endParaRPr>
              <a:solidFill>
                <a:srgbClr val="3F3F3F"/>
              </a:solidFill>
            </a:endParaRPr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200">
                <a:solidFill>
                  <a:srgbClr val="3F3F3F"/>
                </a:solidFill>
              </a:rPr>
              <a:t>The head of regional district board is called a </a:t>
            </a:r>
            <a:r>
              <a:rPr b="1" lang="en-US" sz="2200">
                <a:solidFill>
                  <a:srgbClr val="3F3F3F"/>
                </a:solidFill>
              </a:rPr>
              <a:t>chair</a:t>
            </a:r>
            <a:r>
              <a:rPr lang="en-US" sz="2200">
                <a:solidFill>
                  <a:srgbClr val="3F3F3F"/>
                </a:solidFill>
              </a:rPr>
              <a:t> and they are selected from among and by the directors of the regional district board.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eb4d69ea2_0_71"/>
          <p:cNvSpPr txBox="1"/>
          <p:nvPr>
            <p:ph idx="1" type="body"/>
          </p:nvPr>
        </p:nvSpPr>
        <p:spPr>
          <a:xfrm>
            <a:off x="628650" y="4277447"/>
            <a:ext cx="7886700" cy="213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>
                <a:solidFill>
                  <a:srgbClr val="3F3F3F"/>
                </a:solidFill>
              </a:rPr>
              <a:t>Individual directors do not have authority. Collectively, it is regional district board that make decisions through resolutions and by-laws. Each decision must have a </a:t>
            </a:r>
            <a:r>
              <a:rPr b="1" lang="en-US" sz="2200">
                <a:solidFill>
                  <a:srgbClr val="3F3F3F"/>
                </a:solidFill>
              </a:rPr>
              <a:t>majority of support </a:t>
            </a:r>
            <a:r>
              <a:rPr lang="en-US" sz="2200">
                <a:solidFill>
                  <a:srgbClr val="3F3F3F"/>
                </a:solidFill>
              </a:rPr>
              <a:t>from the board of directors.</a:t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60" name="Google Shape;160;gfeb4d69ea2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8638" y="1224625"/>
            <a:ext cx="4886725" cy="29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eb4d69ea2_0_76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/>
              <a:t>Services of Regional Districts</a:t>
            </a:r>
            <a:endParaRPr/>
          </a:p>
        </p:txBody>
      </p:sp>
      <p:sp>
        <p:nvSpPr>
          <p:cNvPr id="166" name="Google Shape;166;gfeb4d69ea2_0_76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Like municipalities, regional districts have a similar purpose and the power to operate any service that the board of directors considers necessary or desirable for all or part of the regional district. 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Some of the more common services provided by regional districts include: water supply, sewers, solid waste management, economic development, public housing, emergency services and airports.</a:t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67" name="Google Shape;167;gfeb4d69ea2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569" y="4835923"/>
            <a:ext cx="3412945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feb4d69ea2_0_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495" y="4653048"/>
            <a:ext cx="2684385" cy="20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eb4d69ea2_0_88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/>
              <a:t>Final thoughts</a:t>
            </a:r>
            <a:endParaRPr/>
          </a:p>
        </p:txBody>
      </p:sp>
      <p:sp>
        <p:nvSpPr>
          <p:cNvPr id="174" name="Google Shape;174;gfeb4d69ea2_0_88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 should we care about our community? </a:t>
            </a:r>
            <a:endParaRPr/>
          </a:p>
          <a:p>
            <a:pPr indent="-2286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 is it important to collaborate with others on addressing community needs? </a:t>
            </a:r>
            <a:endParaRPr/>
          </a:p>
          <a:p>
            <a:pPr indent="-2286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 is it important to have diversity in government and within groups tackling change in our communities?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628650" y="1619076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What municipality or regional district do you live in?</a:t>
            </a:r>
            <a:endParaRPr sz="2800">
              <a:solidFill>
                <a:srgbClr val="3F3F3F"/>
              </a:solidFill>
            </a:endParaRPr>
          </a:p>
          <a:p>
            <a:pPr indent="-76200" lvl="0" marL="228600" rtl="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Do you like living in your municipality or regional district? Why?</a:t>
            </a:r>
            <a:endParaRPr sz="24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Local governments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628650" y="1349547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•"/>
            </a:pPr>
            <a:r>
              <a:rPr b="1" lang="en-US" sz="2500">
                <a:solidFill>
                  <a:srgbClr val="3F3F3F"/>
                </a:solidFill>
              </a:rPr>
              <a:t>Municipalities</a:t>
            </a:r>
            <a:r>
              <a:rPr lang="en-US" sz="2500">
                <a:solidFill>
                  <a:srgbClr val="3F3F3F"/>
                </a:solidFill>
              </a:rPr>
              <a:t> and </a:t>
            </a:r>
            <a:r>
              <a:rPr b="1" lang="en-US" sz="2500">
                <a:solidFill>
                  <a:srgbClr val="3F3F3F"/>
                </a:solidFill>
              </a:rPr>
              <a:t>regional districts </a:t>
            </a:r>
            <a:r>
              <a:rPr lang="en-US" sz="2500">
                <a:solidFill>
                  <a:srgbClr val="3F3F3F"/>
                </a:solidFill>
              </a:rPr>
              <a:t>are responsible for providing essential local services to their communities.</a:t>
            </a:r>
            <a:endParaRPr sz="2500">
              <a:solidFill>
                <a:srgbClr val="3F3F3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00"/>
              <a:buChar char="•"/>
            </a:pPr>
            <a:r>
              <a:rPr lang="en-US" sz="2500">
                <a:solidFill>
                  <a:srgbClr val="3F3F3F"/>
                </a:solidFill>
              </a:rPr>
              <a:t>Responsible for the planning, growth and well-being of their community through legislation, by-laws and policies.</a:t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4302" y="4047744"/>
            <a:ext cx="4997602" cy="247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eb4d69ea2_0_2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/>
              <a:t>Local governments in B.C.</a:t>
            </a:r>
            <a:endParaRPr/>
          </a:p>
        </p:txBody>
      </p:sp>
      <p:sp>
        <p:nvSpPr>
          <p:cNvPr id="99" name="Google Shape;99;gfeb4d69ea2_0_2"/>
          <p:cNvSpPr/>
          <p:nvPr/>
        </p:nvSpPr>
        <p:spPr>
          <a:xfrm>
            <a:off x="4970611" y="2470483"/>
            <a:ext cx="1763100" cy="54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feb4d69ea2_0_2"/>
          <p:cNvSpPr/>
          <p:nvPr/>
        </p:nvSpPr>
        <p:spPr>
          <a:xfrm>
            <a:off x="7216236" y="4619683"/>
            <a:ext cx="1763100" cy="54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British Columbia municipalities.png - Wikimedia Commons" id="101" name="Google Shape;101;gfeb4d69ea2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8285" y="2162369"/>
            <a:ext cx="2562179" cy="2197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feb4d69ea2_0_2"/>
          <p:cNvSpPr txBox="1"/>
          <p:nvPr/>
        </p:nvSpPr>
        <p:spPr>
          <a:xfrm>
            <a:off x="396200" y="1416050"/>
            <a:ext cx="6489900" cy="4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British Columbia is separated into </a:t>
            </a:r>
            <a:r>
              <a:rPr b="1" lang="en-US" sz="2400">
                <a:solidFill>
                  <a:srgbClr val="3F3F3F"/>
                </a:solidFill>
              </a:rPr>
              <a:t>162 municipalities</a:t>
            </a:r>
            <a:r>
              <a:rPr lang="en-US" sz="2400">
                <a:solidFill>
                  <a:srgbClr val="3F3F3F"/>
                </a:solidFill>
              </a:rPr>
              <a:t>, covering 89% of the province. </a:t>
            </a:r>
            <a:endParaRPr sz="2400">
              <a:solidFill>
                <a:srgbClr val="3F3F3F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Their purpose:</a:t>
            </a:r>
            <a:endParaRPr sz="2400">
              <a:solidFill>
                <a:srgbClr val="3F3F3F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➢"/>
            </a:pPr>
            <a:r>
              <a:rPr lang="en-US" sz="2400">
                <a:solidFill>
                  <a:srgbClr val="3F3F3F"/>
                </a:solidFill>
              </a:rPr>
              <a:t>Providing for good government of its community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➢"/>
            </a:pPr>
            <a:r>
              <a:rPr lang="en-US" sz="2400">
                <a:solidFill>
                  <a:srgbClr val="3F3F3F"/>
                </a:solidFill>
              </a:rPr>
              <a:t>Providing for services, laws and other matters for community benefit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➢"/>
            </a:pPr>
            <a:r>
              <a:rPr lang="en-US" sz="2400">
                <a:solidFill>
                  <a:srgbClr val="3F3F3F"/>
                </a:solidFill>
              </a:rPr>
              <a:t>Providing for stewardship of the public assets of its community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➢"/>
            </a:pPr>
            <a:r>
              <a:rPr lang="en-US" sz="2400">
                <a:solidFill>
                  <a:srgbClr val="3F3F3F"/>
                </a:solidFill>
              </a:rPr>
              <a:t>Fostering the economic, social and environmental well‑being of its community</a:t>
            </a:r>
            <a:endParaRPr sz="2400">
              <a:solidFill>
                <a:srgbClr val="3F3F3F"/>
              </a:solidFill>
            </a:endParaRPr>
          </a:p>
          <a:p>
            <a:pPr indent="-355790" lvl="0" marL="51435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sp>
        <p:nvSpPr>
          <p:cNvPr id="103" name="Google Shape;103;gfeb4d69ea2_0_2"/>
          <p:cNvSpPr/>
          <p:nvPr/>
        </p:nvSpPr>
        <p:spPr>
          <a:xfrm>
            <a:off x="5123011" y="2622883"/>
            <a:ext cx="1763100" cy="54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feb4d69ea2_0_2"/>
          <p:cNvSpPr/>
          <p:nvPr/>
        </p:nvSpPr>
        <p:spPr>
          <a:xfrm>
            <a:off x="7368636" y="4772083"/>
            <a:ext cx="1763100" cy="54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British Columbia municipalities.png - Wikimedia Commons" id="105" name="Google Shape;105;gfeb4d69ea2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685" y="2314769"/>
            <a:ext cx="2562179" cy="2197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eb4d69ea2_0_7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Municipality types</a:t>
            </a:r>
            <a:endParaRPr/>
          </a:p>
        </p:txBody>
      </p:sp>
      <p:sp>
        <p:nvSpPr>
          <p:cNvPr id="111" name="Google Shape;111;gfeb4d69ea2_0_7"/>
          <p:cNvSpPr txBox="1"/>
          <p:nvPr/>
        </p:nvSpPr>
        <p:spPr>
          <a:xfrm>
            <a:off x="210553" y="1358457"/>
            <a:ext cx="87228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Based on population and size, there are four types of municipalities: </a:t>
            </a:r>
            <a:r>
              <a:rPr b="1" lang="en-US" sz="2400">
                <a:solidFill>
                  <a:srgbClr val="3F3F3F"/>
                </a:solidFill>
              </a:rPr>
              <a:t>villages</a:t>
            </a:r>
            <a:r>
              <a:rPr lang="en-US" sz="2400">
                <a:solidFill>
                  <a:srgbClr val="3F3F3F"/>
                </a:solidFill>
              </a:rPr>
              <a:t>, </a:t>
            </a:r>
            <a:r>
              <a:rPr b="1" lang="en-US" sz="2400">
                <a:solidFill>
                  <a:srgbClr val="3F3F3F"/>
                </a:solidFill>
              </a:rPr>
              <a:t>towns</a:t>
            </a:r>
            <a:r>
              <a:rPr lang="en-US" sz="2400">
                <a:solidFill>
                  <a:srgbClr val="3F3F3F"/>
                </a:solidFill>
              </a:rPr>
              <a:t>, </a:t>
            </a:r>
            <a:r>
              <a:rPr b="1" lang="en-US" sz="2400">
                <a:solidFill>
                  <a:srgbClr val="3F3F3F"/>
                </a:solidFill>
              </a:rPr>
              <a:t>districts</a:t>
            </a:r>
            <a:r>
              <a:rPr lang="en-US" sz="2400">
                <a:solidFill>
                  <a:srgbClr val="3F3F3F"/>
                </a:solidFill>
              </a:rPr>
              <a:t> and </a:t>
            </a:r>
            <a:r>
              <a:rPr b="1" lang="en-US" sz="2400">
                <a:solidFill>
                  <a:srgbClr val="3F3F3F"/>
                </a:solidFill>
              </a:rPr>
              <a:t>cities</a:t>
            </a:r>
            <a:r>
              <a:rPr lang="en-US" sz="2400">
                <a:solidFill>
                  <a:srgbClr val="3F3F3F"/>
                </a:solidFill>
              </a:rPr>
              <a:t>.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Municipalities have the power to establish a wide range of services for their communities.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Property taxes are established by each municipality to contribute to the costs of services.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112" name="Google Shape;112;gfeb4d69ea2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" y="4622471"/>
            <a:ext cx="9144792" cy="1950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eb4d69ea2_0_12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government responsibilities</a:t>
            </a:r>
            <a:endParaRPr/>
          </a:p>
        </p:txBody>
      </p:sp>
      <p:pic>
        <p:nvPicPr>
          <p:cNvPr id="118" name="Google Shape;118;gfeb4d69ea2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16" y="1805740"/>
            <a:ext cx="269557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feb4d69ea2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3923" y="2191502"/>
            <a:ext cx="257175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feb4d69ea2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3705" y="1805740"/>
            <a:ext cx="28956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eb4d69ea2_0_4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/>
              <a:t>Municipal councils</a:t>
            </a:r>
            <a:endParaRPr/>
          </a:p>
        </p:txBody>
      </p:sp>
      <p:sp>
        <p:nvSpPr>
          <p:cNvPr id="126" name="Google Shape;126;gfeb4d69ea2_0_44"/>
          <p:cNvSpPr txBox="1"/>
          <p:nvPr>
            <p:ph idx="1" type="body"/>
          </p:nvPr>
        </p:nvSpPr>
        <p:spPr>
          <a:xfrm>
            <a:off x="0" y="1465550"/>
            <a:ext cx="5218500" cy="4711500"/>
          </a:xfrm>
          <a:prstGeom prst="rect">
            <a:avLst/>
          </a:prstGeom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2167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46"/>
              <a:buChar char="•"/>
            </a:pPr>
            <a:r>
              <a:rPr lang="en-US" sz="2400">
                <a:solidFill>
                  <a:srgbClr val="3F3F3F"/>
                </a:solidFill>
              </a:rPr>
              <a:t>Municipal councils are </a:t>
            </a:r>
            <a:r>
              <a:rPr b="1" lang="en-US" sz="2400">
                <a:solidFill>
                  <a:srgbClr val="3F3F3F"/>
                </a:solidFill>
              </a:rPr>
              <a:t>democratically elected bodies </a:t>
            </a:r>
            <a:r>
              <a:rPr lang="en-US" sz="2400">
                <a:solidFill>
                  <a:srgbClr val="3F3F3F"/>
                </a:solidFill>
              </a:rPr>
              <a:t>that</a:t>
            </a:r>
            <a:r>
              <a:rPr b="1" lang="en-US" sz="2400">
                <a:solidFill>
                  <a:srgbClr val="3F3F3F"/>
                </a:solidFill>
              </a:rPr>
              <a:t> </a:t>
            </a:r>
            <a:r>
              <a:rPr lang="en-US" sz="2400">
                <a:solidFill>
                  <a:srgbClr val="3F3F3F"/>
                </a:solidFill>
              </a:rPr>
              <a:t>make decisions on behalf of the municipality, and are accountable for those decisions.</a:t>
            </a:r>
            <a:endParaRPr>
              <a:solidFill>
                <a:srgbClr val="3F3F3F"/>
              </a:solidFill>
            </a:endParaRPr>
          </a:p>
          <a:p>
            <a:pPr indent="-352167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46"/>
              <a:buChar char="•"/>
            </a:pPr>
            <a:r>
              <a:rPr lang="en-US" sz="2400">
                <a:solidFill>
                  <a:srgbClr val="3F3F3F"/>
                </a:solidFill>
              </a:rPr>
              <a:t>Comprised of a head of council called a </a:t>
            </a:r>
            <a:r>
              <a:rPr b="1" lang="en-US" sz="2400">
                <a:solidFill>
                  <a:srgbClr val="3F3F3F"/>
                </a:solidFill>
              </a:rPr>
              <a:t>mayor</a:t>
            </a:r>
            <a:r>
              <a:rPr lang="en-US" sz="2400">
                <a:solidFill>
                  <a:srgbClr val="3F3F3F"/>
                </a:solidFill>
              </a:rPr>
              <a:t> and several </a:t>
            </a:r>
            <a:r>
              <a:rPr b="1" lang="en-US" sz="2400">
                <a:solidFill>
                  <a:srgbClr val="3F3F3F"/>
                </a:solidFill>
              </a:rPr>
              <a:t>councillors</a:t>
            </a:r>
            <a:r>
              <a:rPr lang="en-US" sz="2400">
                <a:solidFill>
                  <a:srgbClr val="3F3F3F"/>
                </a:solidFill>
              </a:rPr>
              <a:t>, collectively called </a:t>
            </a:r>
            <a:r>
              <a:rPr b="1" lang="en-US" sz="2400">
                <a:solidFill>
                  <a:srgbClr val="3F3F3F"/>
                </a:solidFill>
              </a:rPr>
              <a:t>council members.</a:t>
            </a:r>
            <a:endParaRPr>
              <a:solidFill>
                <a:srgbClr val="3F3F3F"/>
              </a:solidFill>
            </a:endParaRPr>
          </a:p>
          <a:p>
            <a:pPr indent="-352167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946"/>
              <a:buChar char="•"/>
            </a:pPr>
            <a:r>
              <a:rPr lang="en-US" sz="2400">
                <a:solidFill>
                  <a:srgbClr val="3F3F3F"/>
                </a:solidFill>
              </a:rPr>
              <a:t>The number of councillors ranges from 5 to 11, depending on population.</a:t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27" name="Google Shape;127;gfeb4d69ea2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390" y="1465550"/>
            <a:ext cx="40005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eb4d69ea2_0_17"/>
          <p:cNvSpPr txBox="1"/>
          <p:nvPr>
            <p:ph type="title"/>
          </p:nvPr>
        </p:nvSpPr>
        <p:spPr>
          <a:xfrm>
            <a:off x="628650" y="2374664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/>
              <a:t>Municipal councils</a:t>
            </a:r>
            <a:endParaRPr/>
          </a:p>
        </p:txBody>
      </p:sp>
      <p:sp>
        <p:nvSpPr>
          <p:cNvPr id="133" name="Google Shape;133;gfeb4d69ea2_0_17"/>
          <p:cNvSpPr txBox="1"/>
          <p:nvPr/>
        </p:nvSpPr>
        <p:spPr>
          <a:xfrm>
            <a:off x="628650" y="3787625"/>
            <a:ext cx="6966900" cy="29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A municipal council </a:t>
            </a:r>
            <a:r>
              <a:rPr b="1" lang="en-US" sz="2400">
                <a:solidFill>
                  <a:srgbClr val="3F3F3F"/>
                </a:solidFill>
              </a:rPr>
              <a:t>makes decisions collectively</a:t>
            </a:r>
            <a:r>
              <a:rPr lang="en-US" sz="2400">
                <a:solidFill>
                  <a:srgbClr val="3F3F3F"/>
                </a:solidFill>
              </a:rPr>
              <a:t>, meaning that it is naot individual council members that make decisions, but rather the council as a whole.</a:t>
            </a:r>
            <a:endParaRPr sz="28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Decisions are taken by a vote and only move forward if they receive </a:t>
            </a:r>
            <a:r>
              <a:rPr b="1" lang="en-US" sz="2400">
                <a:solidFill>
                  <a:srgbClr val="3F3F3F"/>
                </a:solidFill>
              </a:rPr>
              <a:t>majority of support (&gt;50%)</a:t>
            </a:r>
            <a:r>
              <a:rPr lang="en-US" sz="2400">
                <a:solidFill>
                  <a:srgbClr val="3F3F3F"/>
                </a:solidFill>
              </a:rPr>
              <a:t>.</a:t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34" name="Google Shape;134;gfeb4d69ea2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372" y="1392802"/>
            <a:ext cx="4257450" cy="23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eb4d69ea2_0_5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4000"/>
              <a:t>Key Functions of Council </a:t>
            </a:r>
            <a:endParaRPr/>
          </a:p>
        </p:txBody>
      </p:sp>
      <p:sp>
        <p:nvSpPr>
          <p:cNvPr id="140" name="Google Shape;140;gfeb4d69ea2_0_53"/>
          <p:cNvSpPr txBox="1"/>
          <p:nvPr>
            <p:ph idx="1" type="body"/>
          </p:nvPr>
        </p:nvSpPr>
        <p:spPr>
          <a:xfrm>
            <a:off x="0" y="14500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Passing </a:t>
            </a:r>
            <a:r>
              <a:rPr b="1" lang="en-US" sz="2400">
                <a:solidFill>
                  <a:srgbClr val="3F3F3F"/>
                </a:solidFill>
              </a:rPr>
              <a:t>bylaws </a:t>
            </a:r>
            <a:r>
              <a:rPr lang="en-US" sz="2400">
                <a:solidFill>
                  <a:srgbClr val="3F3F3F"/>
                </a:solidFill>
              </a:rPr>
              <a:t>(rules and policies for the community)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b="1" lang="en-US" sz="2400">
                <a:solidFill>
                  <a:srgbClr val="3F3F3F"/>
                </a:solidFill>
              </a:rPr>
              <a:t>Budget</a:t>
            </a:r>
            <a:r>
              <a:rPr lang="en-US" sz="2400">
                <a:solidFill>
                  <a:srgbClr val="3F3F3F"/>
                </a:solidFill>
              </a:rPr>
              <a:t> planning and approval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Committee, board and commission </a:t>
            </a:r>
            <a:r>
              <a:rPr b="1" lang="en-US" sz="2400">
                <a:solidFill>
                  <a:srgbClr val="3F3F3F"/>
                </a:solidFill>
              </a:rPr>
              <a:t>appointments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General </a:t>
            </a:r>
            <a:r>
              <a:rPr b="1" lang="en-US" sz="2400">
                <a:solidFill>
                  <a:srgbClr val="3F3F3F"/>
                </a:solidFill>
              </a:rPr>
              <a:t>oversight</a:t>
            </a:r>
            <a:r>
              <a:rPr lang="en-US" sz="2400">
                <a:solidFill>
                  <a:srgbClr val="3F3F3F"/>
                </a:solidFill>
              </a:rPr>
              <a:t> of municipal administration (departments, services and programs)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</a:rPr>
              <a:t>Bringing forward issues and concerns of community members for </a:t>
            </a:r>
            <a:r>
              <a:rPr lang="en-US" sz="2400">
                <a:solidFill>
                  <a:srgbClr val="3F3F3F"/>
                </a:solidFill>
              </a:rPr>
              <a:t>discussion</a:t>
            </a:r>
            <a:r>
              <a:rPr lang="en-US" sz="2400">
                <a:solidFill>
                  <a:srgbClr val="3F3F3F"/>
                </a:solidFill>
              </a:rPr>
              <a:t> for discussion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141" name="Google Shape;141;gfeb4d69ea2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5109448"/>
            <a:ext cx="4749196" cy="154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feb4d69ea2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175" y="4535375"/>
            <a:ext cx="35718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