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5ejsp+pzZcwk27aF12mcse5mF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8402d05f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58402d05f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8402d05f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58402d05f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8402d05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58402d05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8402d05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8402d05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58402d05f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58402d05f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8402d05f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8402d05f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8402d05f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8402d05f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8402d05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8402d05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8402d05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8402d05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0" cy="96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22F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5"/>
          <p:cNvPicPr preferRelativeResize="0"/>
          <p:nvPr/>
        </p:nvPicPr>
        <p:blipFill rotWithShape="1">
          <a:blip r:embed="rId9">
            <a:alphaModFix/>
          </a:blip>
          <a:srcRect l="-3171" t="-5769" r="-3172" b="-5614"/>
          <a:stretch/>
        </p:blipFill>
        <p:spPr>
          <a:xfrm>
            <a:off x="7263926" y="5144571"/>
            <a:ext cx="1614311" cy="14271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A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82F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527268" y="2049463"/>
            <a:ext cx="8057931" cy="181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DECK 6:</a:t>
            </a:r>
            <a:b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Elections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l="-3905" t="-4685" r="745" b="-5174"/>
          <a:stretch/>
        </p:blipFill>
        <p:spPr>
          <a:xfrm>
            <a:off x="284671" y="120770"/>
            <a:ext cx="2104845" cy="189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8402d05f9_0_3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/>
          </a:p>
        </p:txBody>
      </p:sp>
      <p:sp>
        <p:nvSpPr>
          <p:cNvPr id="113" name="Google Shape;113;g158402d05f9_0_35"/>
          <p:cNvSpPr txBox="1"/>
          <p:nvPr/>
        </p:nvSpPr>
        <p:spPr>
          <a:xfrm>
            <a:off x="-91350" y="2569825"/>
            <a:ext cx="93267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</a:rPr>
              <a:t>How do voters decide who to vote for?</a:t>
            </a:r>
            <a:endParaRPr sz="2800">
              <a:solidFill>
                <a:srgbClr val="3F3F3F"/>
              </a:solidFill>
            </a:endParaRPr>
          </a:p>
        </p:txBody>
      </p:sp>
      <p:pic>
        <p:nvPicPr>
          <p:cNvPr id="114" name="Google Shape;114;g158402d05f9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3927" y="3561277"/>
            <a:ext cx="2091200" cy="20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8402d05f9_0_4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Choosing a candidate</a:t>
            </a:r>
            <a:endParaRPr/>
          </a:p>
        </p:txBody>
      </p:sp>
      <p:sp>
        <p:nvSpPr>
          <p:cNvPr id="120" name="Google Shape;120;g158402d05f9_0_40"/>
          <p:cNvSpPr txBox="1"/>
          <p:nvPr/>
        </p:nvSpPr>
        <p:spPr>
          <a:xfrm>
            <a:off x="521525" y="1545495"/>
            <a:ext cx="7886700" cy="4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Reason for running (Why do they want the job?) </a:t>
            </a:r>
            <a:endParaRPr sz="28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Personal information (e.g., education, career, accomplishments) </a:t>
            </a:r>
            <a:endParaRPr sz="28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Priorities (What issues are most important to the candidate?) </a:t>
            </a:r>
            <a:endParaRPr sz="2800">
              <a:solidFill>
                <a:srgbClr val="3F3F3F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US" sz="2800">
                <a:solidFill>
                  <a:srgbClr val="3F3F3F"/>
                </a:solidFill>
              </a:rPr>
              <a:t>Goals (What do they want to achieve?) </a:t>
            </a:r>
            <a:endParaRPr sz="2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Guiding questions</a:t>
            </a:r>
            <a:endParaRPr/>
          </a:p>
        </p:txBody>
      </p:sp>
      <p:sp>
        <p:nvSpPr>
          <p:cNvPr id="60" name="Google Shape;60;p4"/>
          <p:cNvSpPr txBox="1"/>
          <p:nvPr/>
        </p:nvSpPr>
        <p:spPr>
          <a:xfrm>
            <a:off x="564950" y="1693375"/>
            <a:ext cx="438150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Char char="•"/>
            </a:pPr>
            <a:r>
              <a:rPr lang="en-US" sz="2700">
                <a:solidFill>
                  <a:srgbClr val="3F3F3F"/>
                </a:solidFill>
              </a:rPr>
              <a:t>How are municipal council members or electoral area directors chosen?</a:t>
            </a:r>
            <a:endParaRPr sz="2800">
              <a:solidFill>
                <a:srgbClr val="3F3F3F"/>
              </a:solidFill>
            </a:endParaRPr>
          </a:p>
          <a:p>
            <a:pPr marL="228600" lvl="0" indent="-5715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Char char="•"/>
            </a:pPr>
            <a:r>
              <a:rPr lang="en-US" sz="2700">
                <a:solidFill>
                  <a:srgbClr val="3F3F3F"/>
                </a:solidFill>
              </a:rPr>
              <a:t>How do voters decide who to vote for? </a:t>
            </a:r>
            <a:endParaRPr sz="27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700"/>
              <a:buChar char="•"/>
            </a:pPr>
            <a:r>
              <a:rPr lang="en-US" sz="2700">
                <a:solidFill>
                  <a:srgbClr val="3F3F3F"/>
                </a:solidFill>
              </a:rPr>
              <a:t>Which candidate(s) do I support, and why?</a:t>
            </a:r>
            <a:endParaRPr sz="2700">
              <a:solidFill>
                <a:srgbClr val="3F3F3F"/>
              </a:solidFill>
            </a:endParaRPr>
          </a:p>
        </p:txBody>
      </p:sp>
      <p:pic>
        <p:nvPicPr>
          <p:cNvPr id="61" name="Google Shape;6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4600" y="1693375"/>
            <a:ext cx="3290749" cy="329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8402d05f9_0_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Local elections in B.C.</a:t>
            </a:r>
            <a:endParaRPr/>
          </a:p>
        </p:txBody>
      </p:sp>
      <p:sp>
        <p:nvSpPr>
          <p:cNvPr id="67" name="Google Shape;67;g158402d05f9_0_0"/>
          <p:cNvSpPr txBox="1"/>
          <p:nvPr/>
        </p:nvSpPr>
        <p:spPr>
          <a:xfrm>
            <a:off x="280416" y="1528897"/>
            <a:ext cx="8607600" cy="3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 dirty="0">
                <a:solidFill>
                  <a:srgbClr val="3F3F3F"/>
                </a:solidFill>
              </a:rPr>
              <a:t>Local elections provide citizens with an opportunity to discuss the future direction of their community and choose their local representatives.</a:t>
            </a:r>
            <a:endParaRPr sz="2300" dirty="0">
              <a:solidFill>
                <a:srgbClr val="3F3F3F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rgbClr val="3F3F3F"/>
                </a:solidFill>
              </a:rPr>
              <a:t>Local elections in </a:t>
            </a:r>
            <a:r>
              <a:rPr lang="en-US" sz="2300" dirty="0" smtClean="0">
                <a:solidFill>
                  <a:srgbClr val="3F3F3F"/>
                </a:solidFill>
              </a:rPr>
              <a:t>British </a:t>
            </a:r>
            <a:r>
              <a:rPr lang="en-US" sz="2300" dirty="0" smtClean="0">
                <a:solidFill>
                  <a:srgbClr val="3F3F3F"/>
                </a:solidFill>
              </a:rPr>
              <a:t>Columbia </a:t>
            </a:r>
            <a:r>
              <a:rPr lang="en-US" sz="2300" dirty="0" smtClean="0">
                <a:solidFill>
                  <a:srgbClr val="3F3F3F"/>
                </a:solidFill>
              </a:rPr>
              <a:t>must </a:t>
            </a:r>
            <a:r>
              <a:rPr lang="en-US" sz="2300" dirty="0">
                <a:solidFill>
                  <a:srgbClr val="3F3F3F"/>
                </a:solidFill>
              </a:rPr>
              <a:t>be held </a:t>
            </a:r>
            <a:r>
              <a:rPr lang="en-US" sz="2300" b="1" dirty="0">
                <a:solidFill>
                  <a:srgbClr val="3F3F3F"/>
                </a:solidFill>
              </a:rPr>
              <a:t>every four years</a:t>
            </a:r>
            <a:r>
              <a:rPr lang="en-US" sz="2300" dirty="0">
                <a:solidFill>
                  <a:srgbClr val="3F3F3F"/>
                </a:solidFill>
              </a:rPr>
              <a:t>, on the third Saturday in October. </a:t>
            </a:r>
            <a:endParaRPr sz="2300" dirty="0">
              <a:solidFill>
                <a:srgbClr val="3F3F3F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rgbClr val="3F3F3F"/>
                </a:solidFill>
              </a:rPr>
              <a:t>The next local elections will be held on </a:t>
            </a:r>
            <a:r>
              <a:rPr lang="en-US" sz="2300" b="1" dirty="0">
                <a:solidFill>
                  <a:srgbClr val="3F3F3F"/>
                </a:solidFill>
              </a:rPr>
              <a:t>Saturday, October 15, 2022</a:t>
            </a:r>
            <a:r>
              <a:rPr lang="en-US" sz="2300" dirty="0">
                <a:solidFill>
                  <a:srgbClr val="3F3F3F"/>
                </a:solidFill>
              </a:rPr>
              <a:t>.</a:t>
            </a:r>
            <a:endParaRPr sz="2300" dirty="0">
              <a:solidFill>
                <a:srgbClr val="3F3F3F"/>
              </a:solidFill>
            </a:endParaRPr>
          </a:p>
        </p:txBody>
      </p:sp>
      <p:pic>
        <p:nvPicPr>
          <p:cNvPr id="68" name="Google Shape;68;g158402d05f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150" y="4222550"/>
            <a:ext cx="4267224" cy="24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8402d05f9_0_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Electing local councils</a:t>
            </a:r>
            <a:endParaRPr/>
          </a:p>
        </p:txBody>
      </p:sp>
      <p:sp>
        <p:nvSpPr>
          <p:cNvPr id="74" name="Google Shape;74;g158402d05f9_0_5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500"/>
              <a:t>The following positions are elected during local elections, but not all apply to every community: </a:t>
            </a:r>
            <a:endParaRPr sz="2900"/>
          </a:p>
          <a:p>
            <a:pPr marL="342900" lvl="0" indent="-3492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lang="en-US" sz="2500" b="1"/>
              <a:t>Municipal council members</a:t>
            </a:r>
            <a:endParaRPr sz="2900"/>
          </a:p>
          <a:p>
            <a:pPr marL="342900" lvl="0" indent="-3492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lang="en-US" sz="2500" b="1"/>
              <a:t>Electoral area directors </a:t>
            </a:r>
            <a:r>
              <a:rPr lang="en-US" sz="2500"/>
              <a:t>(unincorporated areas)</a:t>
            </a:r>
            <a:endParaRPr sz="2900"/>
          </a:p>
          <a:p>
            <a:pPr marL="342900" lvl="0" indent="-3492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lang="en-US" sz="2500" b="1"/>
              <a:t>Park Board representatives                          </a:t>
            </a:r>
            <a:endParaRPr sz="2900"/>
          </a:p>
          <a:p>
            <a:pPr marL="342900" lvl="0" indent="-3492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lang="en-US" sz="2500" b="1"/>
              <a:t>Island Trust trustees</a:t>
            </a:r>
            <a:endParaRPr sz="290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500"/>
              <a:t>In most municipalities, councillors and mayors are elected </a:t>
            </a:r>
            <a:r>
              <a:rPr lang="en-US" sz="2500" b="1"/>
              <a:t>at large</a:t>
            </a:r>
            <a:r>
              <a:rPr lang="en-US" sz="2500"/>
              <a:t>. This means that all voters in the municipality get to vote for each position. </a:t>
            </a:r>
            <a:endParaRPr sz="2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8402d05f9_0_10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solidFill>
                <a:srgbClr val="3F3F3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>
                <a:solidFill>
                  <a:srgbClr val="3F3F3F"/>
                </a:solidFill>
              </a:rPr>
              <a:t>A </a:t>
            </a:r>
            <a:r>
              <a:rPr lang="en-US" b="1">
                <a:solidFill>
                  <a:srgbClr val="3F3F3F"/>
                </a:solidFill>
              </a:rPr>
              <a:t>voting system </a:t>
            </a:r>
            <a:r>
              <a:rPr lang="en-US">
                <a:solidFill>
                  <a:srgbClr val="3F3F3F"/>
                </a:solidFill>
              </a:rPr>
              <a:t>is the way in which voters are able to express their choices and how the winners are determined. </a:t>
            </a:r>
            <a:endParaRPr>
              <a:solidFill>
                <a:srgbClr val="3F3F3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solidFill>
                <a:srgbClr val="3F3F3F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>
                <a:solidFill>
                  <a:srgbClr val="3F3F3F"/>
                </a:solidFill>
              </a:rPr>
              <a:t>Different voting systems exist around the world.</a:t>
            </a:r>
            <a:endParaRPr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8402d05f9_0_1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First-Past-the-Post</a:t>
            </a:r>
            <a:endParaRPr/>
          </a:p>
        </p:txBody>
      </p:sp>
      <p:sp>
        <p:nvSpPr>
          <p:cNvPr id="85" name="Google Shape;85;g158402d05f9_0_15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rgbClr val="3F3F3F"/>
                </a:solidFill>
              </a:rPr>
              <a:t>British Columbia use a system called </a:t>
            </a:r>
            <a:r>
              <a:rPr lang="en-US" b="1">
                <a:solidFill>
                  <a:srgbClr val="3F3F3F"/>
                </a:solidFill>
              </a:rPr>
              <a:t>First-Past-the-Post </a:t>
            </a:r>
            <a:r>
              <a:rPr lang="en-US">
                <a:solidFill>
                  <a:srgbClr val="3F3F3F"/>
                </a:solidFill>
              </a:rPr>
              <a:t>(FPTP) for local elections. </a:t>
            </a:r>
            <a:endParaRPr sz="18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rgbClr val="3F3F3F"/>
                </a:solidFill>
              </a:rPr>
              <a:t>Voters can make their choice(s) for as many candidates as there are positions. </a:t>
            </a:r>
            <a:endParaRPr sz="18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rgbClr val="3F3F3F"/>
                </a:solidFill>
              </a:rPr>
              <a:t>For example: </a:t>
            </a:r>
            <a:endParaRPr sz="18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>
              <a:solidFill>
                <a:srgbClr val="3F3F3F"/>
              </a:solidFill>
            </a:endParaRPr>
          </a:p>
          <a:p>
            <a:pPr marL="3429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-"/>
            </a:pPr>
            <a:r>
              <a:rPr lang="en-US">
                <a:solidFill>
                  <a:srgbClr val="3F3F3F"/>
                </a:solidFill>
              </a:rPr>
              <a:t>Six councillors = Select six candidates</a:t>
            </a:r>
            <a:endParaRPr sz="1800">
              <a:solidFill>
                <a:srgbClr val="3F3F3F"/>
              </a:solidFill>
            </a:endParaRPr>
          </a:p>
          <a:p>
            <a:pPr marL="3429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Char char="-"/>
            </a:pPr>
            <a:r>
              <a:rPr lang="en-US">
                <a:solidFill>
                  <a:srgbClr val="3F3F3F"/>
                </a:solidFill>
              </a:rPr>
              <a:t>One mayor = Select one candidate</a:t>
            </a:r>
            <a:endParaRPr sz="18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58402d05f9_0_2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First-Past-the-Post</a:t>
            </a:r>
            <a:endParaRPr/>
          </a:p>
        </p:txBody>
      </p:sp>
      <p:sp>
        <p:nvSpPr>
          <p:cNvPr id="91" name="Google Shape;91;g158402d05f9_0_20"/>
          <p:cNvSpPr txBox="1">
            <a:spLocks noGrp="1"/>
          </p:cNvSpPr>
          <p:nvPr>
            <p:ph type="body" idx="1"/>
          </p:nvPr>
        </p:nvSpPr>
        <p:spPr>
          <a:xfrm>
            <a:off x="628650" y="1465545"/>
            <a:ext cx="7886700" cy="47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</a:rPr>
              <a:t>A successful candidate must receive the most votes in order to be elected in their area.</a:t>
            </a:r>
            <a:endParaRPr sz="14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</a:rPr>
              <a:t>In a single-member race (i.e. mayor), only one candidate wins because there is only one position.</a:t>
            </a:r>
            <a:endParaRPr sz="14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</a:rPr>
              <a:t>In a multi-member race, where five councillors are elected </a:t>
            </a:r>
            <a:r>
              <a:rPr lang="en-US" sz="2400" b="1">
                <a:solidFill>
                  <a:srgbClr val="3F3F3F"/>
                </a:solidFill>
              </a:rPr>
              <a:t>at large</a:t>
            </a:r>
            <a:r>
              <a:rPr lang="en-US" sz="2400">
                <a:solidFill>
                  <a:srgbClr val="3F3F3F"/>
                </a:solidFill>
              </a:rPr>
              <a:t>, it is the five candidates with the most votes that win a seat on council.</a:t>
            </a:r>
            <a:endParaRPr sz="14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3F3F3F"/>
              </a:solidFill>
            </a:endParaRPr>
          </a:p>
        </p:txBody>
      </p:sp>
      <p:pic>
        <p:nvPicPr>
          <p:cNvPr id="92" name="Google Shape;92;g158402d05f9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4846638"/>
            <a:ext cx="3311525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8402d05f9_0_25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Candidates</a:t>
            </a:r>
            <a:endParaRPr/>
          </a:p>
        </p:txBody>
      </p:sp>
      <p:sp>
        <p:nvSpPr>
          <p:cNvPr id="98" name="Google Shape;98;g158402d05f9_0_25"/>
          <p:cNvSpPr txBox="1"/>
          <p:nvPr/>
        </p:nvSpPr>
        <p:spPr>
          <a:xfrm>
            <a:off x="628649" y="1543700"/>
            <a:ext cx="4202100" cy="3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65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>
                <a:solidFill>
                  <a:srgbClr val="3F3F3F"/>
                </a:solidFill>
              </a:rPr>
              <a:t>A </a:t>
            </a:r>
            <a:r>
              <a:rPr lang="en-US" sz="2300" b="1">
                <a:solidFill>
                  <a:srgbClr val="3F3F3F"/>
                </a:solidFill>
              </a:rPr>
              <a:t>candidate</a:t>
            </a:r>
            <a:r>
              <a:rPr lang="en-US" sz="2300">
                <a:solidFill>
                  <a:srgbClr val="3F3F3F"/>
                </a:solidFill>
              </a:rPr>
              <a:t> is an individual who competes for the job of elected representative.</a:t>
            </a:r>
            <a:endParaRPr sz="2300">
              <a:solidFill>
                <a:srgbClr val="3F3F3F"/>
              </a:solidFill>
            </a:endParaRPr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3F3F3F"/>
              </a:solidFill>
            </a:endParaRPr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>
                <a:solidFill>
                  <a:srgbClr val="3F3F3F"/>
                </a:solidFill>
              </a:rPr>
              <a:t>Candidates campaign during elections to share their ideas and try to convince fellow citizens to vote for them.</a:t>
            </a:r>
            <a:endParaRPr sz="2800">
              <a:solidFill>
                <a:srgbClr val="3F3F3F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None/>
            </a:pPr>
            <a:endParaRPr sz="2300">
              <a:solidFill>
                <a:srgbClr val="3F3F3F"/>
              </a:solidFill>
            </a:endParaRPr>
          </a:p>
          <a:p>
            <a:pPr marL="342900" lvl="0" indent="-336550" algn="l" rtl="0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300"/>
              <a:buChar char="•"/>
            </a:pPr>
            <a:r>
              <a:rPr lang="en-US" sz="2300">
                <a:solidFill>
                  <a:srgbClr val="3F3F3F"/>
                </a:solidFill>
              </a:rPr>
              <a:t>At the local level, some larger municipalities have political parties, but many do not. </a:t>
            </a:r>
            <a:endParaRPr sz="2300">
              <a:solidFill>
                <a:srgbClr val="3F3F3F"/>
              </a:solidFill>
            </a:endParaRPr>
          </a:p>
          <a:p>
            <a:pPr marL="2286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2200">
              <a:solidFill>
                <a:srgbClr val="3F3F3F"/>
              </a:solidFill>
            </a:endParaRPr>
          </a:p>
        </p:txBody>
      </p:sp>
      <p:pic>
        <p:nvPicPr>
          <p:cNvPr id="99" name="Google Shape;99;g158402d05f9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0750" y="1543700"/>
            <a:ext cx="3464300" cy="3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8402d05f9_0_30"/>
          <p:cNvSpPr txBox="1">
            <a:spLocks noGrp="1"/>
          </p:cNvSpPr>
          <p:nvPr>
            <p:ph type="title"/>
          </p:nvPr>
        </p:nvSpPr>
        <p:spPr>
          <a:xfrm>
            <a:off x="628650" y="373439"/>
            <a:ext cx="7886700" cy="80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latin typeface="Calibri"/>
                <a:ea typeface="Calibri"/>
                <a:cs typeface="Calibri"/>
                <a:sym typeface="Calibri"/>
              </a:rPr>
              <a:t>Getting to know the candidates</a:t>
            </a:r>
            <a:endParaRPr/>
          </a:p>
        </p:txBody>
      </p:sp>
      <p:sp>
        <p:nvSpPr>
          <p:cNvPr id="105" name="Google Shape;105;g158402d05f9_0_30"/>
          <p:cNvSpPr txBox="1"/>
          <p:nvPr/>
        </p:nvSpPr>
        <p:spPr>
          <a:xfrm>
            <a:off x="628650" y="1371601"/>
            <a:ext cx="7886700" cy="40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US" sz="2200">
                <a:solidFill>
                  <a:srgbClr val="3F3F3F"/>
                </a:solidFill>
              </a:rPr>
              <a:t>There are many ways to learn about the election candidates: </a:t>
            </a:r>
            <a:endParaRPr sz="2200">
              <a:solidFill>
                <a:srgbClr val="3F3F3F"/>
              </a:solidFill>
            </a:endParaRPr>
          </a:p>
          <a:p>
            <a:pPr marL="742950" lvl="1" indent="-29845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Candidate websites or social media pages</a:t>
            </a:r>
            <a:endParaRPr sz="2200">
              <a:solidFill>
                <a:srgbClr val="3F3F3F"/>
              </a:solidFill>
            </a:endParaRPr>
          </a:p>
          <a:p>
            <a:pPr marL="742950" lvl="1" indent="-29845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Candidate campaign literature or advertisements</a:t>
            </a:r>
            <a:endParaRPr sz="2200">
              <a:solidFill>
                <a:srgbClr val="3F3F3F"/>
              </a:solidFill>
            </a:endParaRPr>
          </a:p>
          <a:p>
            <a:pPr marL="742950" lvl="1" indent="-29845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Election coverage in the news (local newspapers, media websites, news broadcasts)</a:t>
            </a:r>
            <a:endParaRPr sz="2200">
              <a:solidFill>
                <a:srgbClr val="3F3F3F"/>
              </a:solidFill>
            </a:endParaRPr>
          </a:p>
          <a:p>
            <a:pPr marL="742950" lvl="1" indent="-29845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–"/>
            </a:pPr>
            <a:r>
              <a:rPr lang="en-US" sz="2200">
                <a:solidFill>
                  <a:srgbClr val="3F3F3F"/>
                </a:solidFill>
              </a:rPr>
              <a:t>In-person or virtual town halls or debates </a:t>
            </a:r>
            <a:endParaRPr sz="2200">
              <a:solidFill>
                <a:srgbClr val="3F3F3F"/>
              </a:solidFill>
            </a:endParaRPr>
          </a:p>
          <a:p>
            <a:pPr marL="6858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00">
              <a:solidFill>
                <a:srgbClr val="3F3F3F"/>
              </a:solidFill>
            </a:endParaRPr>
          </a:p>
          <a:p>
            <a:pPr marL="228600" lvl="0" indent="-2286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200"/>
              <a:buChar char="•"/>
            </a:pPr>
            <a:r>
              <a:rPr lang="en-US" sz="2200">
                <a:solidFill>
                  <a:srgbClr val="3F3F3F"/>
                </a:solidFill>
              </a:rPr>
              <a:t>As a result of the COVID-19 pandemic, there will be a much greater focus on virtual outreach and social media campaigns. </a:t>
            </a:r>
            <a:endParaRPr sz="2200">
              <a:solidFill>
                <a:srgbClr val="3F3F3F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3F3F3F"/>
              </a:solidFill>
            </a:endParaRPr>
          </a:p>
        </p:txBody>
      </p:sp>
      <p:pic>
        <p:nvPicPr>
          <p:cNvPr id="106" name="Google Shape;106;g158402d05f9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10752"/>
            <a:ext cx="9071634" cy="1847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58402d05f9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6693" y="5010752"/>
            <a:ext cx="3610614" cy="154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1;g15365212377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2491" y="5006517"/>
            <a:ext cx="3321596" cy="1851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(4:3)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DECK 6: Local Elections</vt:lpstr>
      <vt:lpstr>Guiding questions</vt:lpstr>
      <vt:lpstr>Local elections in B.C.</vt:lpstr>
      <vt:lpstr>Electing local councils</vt:lpstr>
      <vt:lpstr>PowerPoint Presentation</vt:lpstr>
      <vt:lpstr>First-Past-the-Post</vt:lpstr>
      <vt:lpstr>First-Past-the-Post</vt:lpstr>
      <vt:lpstr>Candidates</vt:lpstr>
      <vt:lpstr>Getting to know the candidates</vt:lpstr>
      <vt:lpstr>Discussion</vt:lpstr>
      <vt:lpstr>Choosing a candidate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6: Local Elections</dc:title>
  <dc:creator>Lisa Neily</dc:creator>
  <cp:lastModifiedBy>Dan Allan</cp:lastModifiedBy>
  <cp:revision>2</cp:revision>
  <dcterms:created xsi:type="dcterms:W3CDTF">2019-08-21T15:37:09Z</dcterms:created>
  <dcterms:modified xsi:type="dcterms:W3CDTF">2022-09-16T02:13:56Z</dcterms:modified>
</cp:coreProperties>
</file>