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L/UsEaQNl7GP4axAbZAAxg6I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36521237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36521237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365212377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36521237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365212377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36521237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365212377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36521237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36521237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3652123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36521237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36521237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365212377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36521237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365212377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36521237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365212377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36521237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6258" l="-2217" r="-2789" t="-430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SLIDE DECK 6: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Local Elections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821" y="5708793"/>
            <a:ext cx="5549150" cy="73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365212377_0_1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Candidates</a:t>
            </a:r>
            <a:endParaRPr/>
          </a:p>
        </p:txBody>
      </p:sp>
      <p:sp>
        <p:nvSpPr>
          <p:cNvPr id="136" name="Google Shape;136;g15365212377_0_15"/>
          <p:cNvSpPr txBox="1"/>
          <p:nvPr/>
        </p:nvSpPr>
        <p:spPr>
          <a:xfrm>
            <a:off x="628649" y="1362700"/>
            <a:ext cx="42021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>
                <a:solidFill>
                  <a:srgbClr val="3F3F3F"/>
                </a:solidFill>
              </a:rPr>
              <a:t>A </a:t>
            </a:r>
            <a:r>
              <a:rPr b="1" lang="en-US" sz="2300">
                <a:solidFill>
                  <a:srgbClr val="3F3F3F"/>
                </a:solidFill>
              </a:rPr>
              <a:t>candidate</a:t>
            </a:r>
            <a:r>
              <a:rPr lang="en-US" sz="2300">
                <a:solidFill>
                  <a:srgbClr val="3F3F3F"/>
                </a:solidFill>
              </a:rPr>
              <a:t> is an individual who competes for the job of elected representative.</a:t>
            </a:r>
            <a:endParaRPr sz="2300">
              <a:solidFill>
                <a:srgbClr val="3F3F3F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F3F3F"/>
              </a:solidFill>
            </a:endParaRPr>
          </a:p>
          <a:p>
            <a:pPr indent="-336550" lvl="0" marL="342900" rtl="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>
                <a:solidFill>
                  <a:srgbClr val="3F3F3F"/>
                </a:solidFill>
              </a:rPr>
              <a:t>Candidates campaign during elections to share their ideas and try to convince fellow citizens to vote for them.</a:t>
            </a:r>
            <a:endParaRPr sz="2800">
              <a:solidFill>
                <a:srgbClr val="3F3F3F"/>
              </a:solidFill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F3F3F"/>
              </a:solidFill>
            </a:endParaRPr>
          </a:p>
          <a:p>
            <a:pPr indent="-336550" lvl="0" marL="342900" rtl="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>
                <a:solidFill>
                  <a:srgbClr val="3F3F3F"/>
                </a:solidFill>
              </a:rPr>
              <a:t>At the local level, some larger municipalities have political parties, but many do not. </a:t>
            </a:r>
            <a:endParaRPr sz="2300">
              <a:solidFill>
                <a:srgbClr val="3F3F3F"/>
              </a:solidFill>
            </a:endParaRPr>
          </a:p>
          <a:p>
            <a:pPr indent="0" lvl="0" marL="228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37" name="Google Shape;137;g15365212377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0175" y="1408300"/>
            <a:ext cx="3575175" cy="35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365212377_0_4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Political Parties</a:t>
            </a:r>
            <a:endParaRPr/>
          </a:p>
        </p:txBody>
      </p:sp>
      <p:sp>
        <p:nvSpPr>
          <p:cNvPr id="143" name="Google Shape;143;g15365212377_0_41"/>
          <p:cNvSpPr txBox="1"/>
          <p:nvPr/>
        </p:nvSpPr>
        <p:spPr>
          <a:xfrm>
            <a:off x="460375" y="1301750"/>
            <a:ext cx="8150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rgbClr val="3F3F3F"/>
                </a:solidFill>
              </a:rPr>
              <a:t>At the federal level and the provincial level, most candidates are associated with a </a:t>
            </a:r>
            <a:r>
              <a:rPr b="1" lang="en-US" sz="2300">
                <a:solidFill>
                  <a:srgbClr val="3F3F3F"/>
                </a:solidFill>
              </a:rPr>
              <a:t>political party</a:t>
            </a:r>
            <a:r>
              <a:rPr lang="en-US" sz="2300">
                <a:solidFill>
                  <a:srgbClr val="3F3F3F"/>
                </a:solidFill>
              </a:rPr>
              <a:t>.</a:t>
            </a:r>
            <a:endParaRPr sz="32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>
                <a:solidFill>
                  <a:srgbClr val="3F3F3F"/>
                </a:solidFill>
              </a:rPr>
              <a:t>For local elections, it depends on your municipality. </a:t>
            </a:r>
            <a:endParaRPr sz="3200">
              <a:solidFill>
                <a:srgbClr val="3F3F3F"/>
              </a:solidFill>
            </a:endParaRPr>
          </a:p>
          <a:p>
            <a:pPr indent="-285750" lvl="1" marL="74295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–"/>
            </a:pPr>
            <a:r>
              <a:rPr lang="en-US" sz="2000">
                <a:solidFill>
                  <a:srgbClr val="3F3F3F"/>
                </a:solidFill>
              </a:rPr>
              <a:t>In Vancouver, Richmond, Surrey and Victoria, some candidates are associated with political parties or </a:t>
            </a:r>
            <a:r>
              <a:rPr b="1" lang="en-US" sz="2000">
                <a:solidFill>
                  <a:srgbClr val="3F3F3F"/>
                </a:solidFill>
              </a:rPr>
              <a:t>election slates </a:t>
            </a:r>
            <a:r>
              <a:rPr lang="en-US" sz="2000">
                <a:solidFill>
                  <a:srgbClr val="3F3F3F"/>
                </a:solidFill>
              </a:rPr>
              <a:t>(where candidates run on a common vision).</a:t>
            </a:r>
            <a:endParaRPr sz="2000">
              <a:solidFill>
                <a:srgbClr val="3F3F3F"/>
              </a:solidFill>
            </a:endParaRPr>
          </a:p>
          <a:p>
            <a:pPr indent="-285750" lvl="1" marL="74295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</a:pPr>
            <a:r>
              <a:rPr lang="en-US" sz="2000">
                <a:solidFill>
                  <a:srgbClr val="3F3F3F"/>
                </a:solidFill>
              </a:rPr>
              <a:t>In other municipalities, political parties or election slates do not exist. </a:t>
            </a:r>
            <a:endParaRPr sz="2000">
              <a:solidFill>
                <a:srgbClr val="3F3F3F"/>
              </a:solidFill>
            </a:endParaRPr>
          </a:p>
          <a:p>
            <a:pPr indent="0" lvl="1" marL="4572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Char char="•"/>
            </a:pPr>
            <a:r>
              <a:rPr lang="en-US" sz="2300">
                <a:solidFill>
                  <a:srgbClr val="3F3F3F"/>
                </a:solidFill>
              </a:rPr>
              <a:t>Candidates that run without an affiliation to a political party are called </a:t>
            </a:r>
            <a:r>
              <a:rPr b="1" lang="en-US" sz="2300">
                <a:solidFill>
                  <a:srgbClr val="3F3F3F"/>
                </a:solidFill>
              </a:rPr>
              <a:t>independent </a:t>
            </a:r>
            <a:r>
              <a:rPr lang="en-US" sz="2300">
                <a:solidFill>
                  <a:srgbClr val="3F3F3F"/>
                </a:solidFill>
              </a:rPr>
              <a:t>candidat</a:t>
            </a:r>
            <a:r>
              <a:rPr lang="en-US" sz="2300">
                <a:solidFill>
                  <a:srgbClr val="FFFFFF"/>
                </a:solidFill>
              </a:rPr>
              <a:t>es.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365212377_0_4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Getting to know the candidates</a:t>
            </a:r>
            <a:endParaRPr/>
          </a:p>
        </p:txBody>
      </p:sp>
      <p:sp>
        <p:nvSpPr>
          <p:cNvPr id="149" name="Google Shape;149;g15365212377_0_46"/>
          <p:cNvSpPr txBox="1"/>
          <p:nvPr/>
        </p:nvSpPr>
        <p:spPr>
          <a:xfrm>
            <a:off x="781050" y="1524001"/>
            <a:ext cx="7886700" cy="4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US" sz="2200">
                <a:solidFill>
                  <a:srgbClr val="3F3F3F"/>
                </a:solidFill>
              </a:rPr>
              <a:t>There are many ways to learn about the election candidates: </a:t>
            </a:r>
            <a:endParaRPr sz="2200">
              <a:solidFill>
                <a:srgbClr val="3F3F3F"/>
              </a:solidFill>
            </a:endParaRPr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Candidate websites or social media pages</a:t>
            </a:r>
            <a:endParaRPr sz="2200">
              <a:solidFill>
                <a:srgbClr val="3F3F3F"/>
              </a:solidFill>
            </a:endParaRPr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Candidate campaign literature or advertisements</a:t>
            </a:r>
            <a:endParaRPr sz="2200">
              <a:solidFill>
                <a:srgbClr val="3F3F3F"/>
              </a:solidFill>
            </a:endParaRPr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Election coverage in the news (local newspapers, media websites, news broadcasts)</a:t>
            </a:r>
            <a:endParaRPr sz="2200">
              <a:solidFill>
                <a:srgbClr val="3F3F3F"/>
              </a:solidFill>
            </a:endParaRPr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In-person or virtual town halls or debates </a:t>
            </a:r>
            <a:endParaRPr sz="2200">
              <a:solidFill>
                <a:srgbClr val="3F3F3F"/>
              </a:solidFill>
            </a:endParaRPr>
          </a:p>
          <a:p>
            <a:pPr indent="0" lvl="0" marL="6858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F3F3F"/>
              </a:solidFill>
            </a:endParaRPr>
          </a:p>
          <a:p>
            <a:pPr indent="-228600" lvl="0" marL="22860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US" sz="2200">
                <a:solidFill>
                  <a:srgbClr val="3F3F3F"/>
                </a:solidFill>
              </a:rPr>
              <a:t>As a result of the COVID-19 pandemic, there will be a much greater focus on virtual outreach and social media campaigns. </a:t>
            </a:r>
            <a:endParaRPr sz="2200">
              <a:solidFill>
                <a:srgbClr val="3F3F3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50" name="Google Shape;150;g15365212377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163152"/>
            <a:ext cx="9071634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5365212377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0428" y="5171052"/>
            <a:ext cx="3284173" cy="185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365212377_0_5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157" name="Google Shape;157;g15365212377_0_51"/>
          <p:cNvSpPr txBox="1"/>
          <p:nvPr/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3200">
                <a:solidFill>
                  <a:srgbClr val="3F3F3F"/>
                </a:solidFill>
              </a:rPr>
              <a:t>Which candidate do you prefer and why?</a:t>
            </a:r>
            <a:endParaRPr sz="2800">
              <a:solidFill>
                <a:srgbClr val="3F3F3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3200">
                <a:solidFill>
                  <a:srgbClr val="3F3F3F"/>
                </a:solidFill>
              </a:rPr>
              <a:t>Which candidate do you think will best address the issues that matter most to you? </a:t>
            </a:r>
            <a:endParaRPr sz="3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628700" y="1635926"/>
            <a:ext cx="45837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Char char="•"/>
            </a:pPr>
            <a:r>
              <a:rPr lang="en-US" sz="2700">
                <a:solidFill>
                  <a:srgbClr val="3F3F3F"/>
                </a:solidFill>
              </a:rPr>
              <a:t>How are municipal council members or electoral area directors chosen?</a:t>
            </a:r>
            <a:endParaRPr sz="2800"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111111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700"/>
              <a:buChar char="•"/>
            </a:pPr>
            <a:r>
              <a:rPr lang="en-US" sz="2700">
                <a:solidFill>
                  <a:srgbClr val="3F3F3F"/>
                </a:solidFill>
              </a:rPr>
              <a:t>How can I learn about the election candidates?</a:t>
            </a:r>
            <a:endParaRPr sz="2700">
              <a:solidFill>
                <a:srgbClr val="3F3F3F"/>
              </a:solidFill>
            </a:endParaRPr>
          </a:p>
          <a:p>
            <a:pPr indent="-228600" lvl="0" marL="228600" rtl="0" algn="l">
              <a:lnSpc>
                <a:spcPct val="111111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700"/>
              <a:buChar char="•"/>
            </a:pPr>
            <a:r>
              <a:rPr lang="en-US" sz="2700">
                <a:solidFill>
                  <a:srgbClr val="3F3F3F"/>
                </a:solidFill>
              </a:rPr>
              <a:t>Which candidate(s) do I support, and why?</a:t>
            </a:r>
            <a:endParaRPr sz="2700">
              <a:solidFill>
                <a:srgbClr val="3F3F3F"/>
              </a:solidFill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2400" y="1474323"/>
            <a:ext cx="3706549" cy="370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/>
              <a:t>The purpose of elections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628650" y="1602297"/>
            <a:ext cx="78867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2800">
                <a:solidFill>
                  <a:srgbClr val="3F3F3F"/>
                </a:solidFill>
              </a:rPr>
              <a:t>Elections are</a:t>
            </a:r>
            <a:r>
              <a:rPr b="1" lang="en-US" sz="2800">
                <a:solidFill>
                  <a:srgbClr val="3F3F3F"/>
                </a:solidFill>
              </a:rPr>
              <a:t> </a:t>
            </a:r>
            <a:r>
              <a:rPr lang="en-US" sz="2800">
                <a:solidFill>
                  <a:srgbClr val="3F3F3F"/>
                </a:solidFill>
              </a:rPr>
              <a:t>contests of leadership, ideas, politics and power, where interested individuals                 campaign for our vote.</a:t>
            </a:r>
            <a:endParaRPr sz="2800">
              <a:solidFill>
                <a:srgbClr val="3F3F3F"/>
              </a:solidFill>
            </a:endParaRPr>
          </a:p>
          <a:p>
            <a:pPr indent="-133350" lvl="0" marL="22860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-228600" lvl="0" marL="2286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 sz="2800">
                <a:solidFill>
                  <a:srgbClr val="3F3F3F"/>
                </a:solidFill>
              </a:rPr>
              <a:t>Local elections provide citizens with an opportunity to discuss and debate the future direction of their community and choose their political representatives.</a:t>
            </a:r>
            <a:endParaRPr sz="26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628650" y="365127"/>
            <a:ext cx="7886700" cy="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Local elections in B.C.</a:t>
            </a:r>
            <a:endParaRPr sz="3400"/>
          </a:p>
        </p:txBody>
      </p:sp>
      <p:sp>
        <p:nvSpPr>
          <p:cNvPr id="99" name="Google Shape;99;p3"/>
          <p:cNvSpPr txBox="1"/>
          <p:nvPr/>
        </p:nvSpPr>
        <p:spPr>
          <a:xfrm>
            <a:off x="280416" y="1528897"/>
            <a:ext cx="86076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US" sz="2200">
                <a:solidFill>
                  <a:srgbClr val="3F3F3F"/>
                </a:solidFill>
              </a:rPr>
              <a:t>Local elections provide citizens with an opportunity to discuss the future direction of their community and choose their local representatives.</a:t>
            </a:r>
            <a:endParaRPr sz="2200">
              <a:solidFill>
                <a:srgbClr val="3F3F3F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rgbClr val="3F3F3F"/>
                </a:solidFill>
              </a:rPr>
              <a:t>Local elections in New Brunswick must be held </a:t>
            </a:r>
            <a:r>
              <a:rPr b="1" lang="en-US" sz="2200">
                <a:solidFill>
                  <a:srgbClr val="3F3F3F"/>
                </a:solidFill>
              </a:rPr>
              <a:t>every four years</a:t>
            </a:r>
            <a:r>
              <a:rPr lang="en-US" sz="2200">
                <a:solidFill>
                  <a:srgbClr val="3F3F3F"/>
                </a:solidFill>
              </a:rPr>
              <a:t>, on the third Saturday in October. </a:t>
            </a:r>
            <a:endParaRPr sz="2200">
              <a:solidFill>
                <a:srgbClr val="3F3F3F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rgbClr val="3F3F3F"/>
                </a:solidFill>
              </a:rPr>
              <a:t>The next local elections will be held on </a:t>
            </a:r>
            <a:r>
              <a:rPr b="1" lang="en-US" sz="2200">
                <a:solidFill>
                  <a:srgbClr val="3F3F3F"/>
                </a:solidFill>
              </a:rPr>
              <a:t>Saturday, October 15, 2022</a:t>
            </a:r>
            <a:r>
              <a:rPr lang="en-US" sz="2200">
                <a:solidFill>
                  <a:srgbClr val="3F3F3F"/>
                </a:solidFill>
              </a:rPr>
              <a:t>.</a:t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150" y="4222550"/>
            <a:ext cx="4267224" cy="24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365212377_0_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400"/>
              <a:t>Electing local councils</a:t>
            </a:r>
            <a:endParaRPr/>
          </a:p>
        </p:txBody>
      </p:sp>
      <p:sp>
        <p:nvSpPr>
          <p:cNvPr id="106" name="Google Shape;106;g15365212377_0_5"/>
          <p:cNvSpPr txBox="1"/>
          <p:nvPr/>
        </p:nvSpPr>
        <p:spPr>
          <a:xfrm>
            <a:off x="628650" y="1602297"/>
            <a:ext cx="78867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The following positions are elected during local elections, but not all apply to every community: 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en-US" sz="2400">
                <a:solidFill>
                  <a:srgbClr val="3F3F3F"/>
                </a:solidFill>
              </a:rPr>
              <a:t>Municipal council members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en-US" sz="2400">
                <a:solidFill>
                  <a:srgbClr val="3F3F3F"/>
                </a:solidFill>
              </a:rPr>
              <a:t>Electoral area directors </a:t>
            </a:r>
            <a:r>
              <a:rPr lang="en-US" sz="2400">
                <a:solidFill>
                  <a:srgbClr val="3F3F3F"/>
                </a:solidFill>
              </a:rPr>
              <a:t>(unincorporated areas)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en-US" sz="2400">
                <a:solidFill>
                  <a:srgbClr val="3F3F3F"/>
                </a:solidFill>
              </a:rPr>
              <a:t>Park Board representatives                          </a:t>
            </a:r>
            <a:endParaRPr sz="28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b="1" lang="en-US" sz="2400">
                <a:solidFill>
                  <a:srgbClr val="3F3F3F"/>
                </a:solidFill>
              </a:rPr>
              <a:t>Island Trust trustees</a:t>
            </a:r>
            <a:endParaRPr sz="28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In most municipalities, councillors and mayors are elected </a:t>
            </a:r>
            <a:r>
              <a:rPr b="1" lang="en-US" sz="2400">
                <a:solidFill>
                  <a:srgbClr val="3F3F3F"/>
                </a:solidFill>
              </a:rPr>
              <a:t>at large</a:t>
            </a:r>
            <a:r>
              <a:rPr lang="en-US" sz="2400">
                <a:solidFill>
                  <a:srgbClr val="3F3F3F"/>
                </a:solidFill>
              </a:rPr>
              <a:t>. This means that all voters in the municipality get to vote for each position. 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365212377_0_10"/>
          <p:cNvSpPr txBox="1"/>
          <p:nvPr/>
        </p:nvSpPr>
        <p:spPr>
          <a:xfrm>
            <a:off x="571500" y="1784075"/>
            <a:ext cx="8001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F3F3F"/>
                </a:solidFill>
              </a:rPr>
              <a:t>A </a:t>
            </a:r>
            <a:r>
              <a:rPr b="1" lang="en-US" sz="2600">
                <a:solidFill>
                  <a:srgbClr val="3F3F3F"/>
                </a:solidFill>
              </a:rPr>
              <a:t>voting system </a:t>
            </a:r>
            <a:r>
              <a:rPr lang="en-US" sz="2600">
                <a:solidFill>
                  <a:srgbClr val="3F3F3F"/>
                </a:solidFill>
              </a:rPr>
              <a:t>is the way in which voters are able to express their choices and how the winners are determined. </a:t>
            </a:r>
            <a:endParaRPr sz="2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F3F3F"/>
                </a:solidFill>
              </a:rPr>
              <a:t>Different voting systems exist around the world.</a:t>
            </a:r>
            <a:endParaRPr sz="26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365212377_0_2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First-Past-the-Post</a:t>
            </a:r>
            <a:endParaRPr/>
          </a:p>
        </p:txBody>
      </p:sp>
      <p:sp>
        <p:nvSpPr>
          <p:cNvPr id="117" name="Google Shape;117;g15365212377_0_21"/>
          <p:cNvSpPr txBox="1"/>
          <p:nvPr/>
        </p:nvSpPr>
        <p:spPr>
          <a:xfrm>
            <a:off x="755400" y="1581900"/>
            <a:ext cx="76332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British Columbia use a system called </a:t>
            </a:r>
            <a:r>
              <a:rPr b="1" lang="en-US" sz="2400">
                <a:solidFill>
                  <a:srgbClr val="3F3F3F"/>
                </a:solidFill>
              </a:rPr>
              <a:t>First-Past-the-Post </a:t>
            </a:r>
            <a:r>
              <a:rPr lang="en-US" sz="2400">
                <a:solidFill>
                  <a:srgbClr val="3F3F3F"/>
                </a:solidFill>
              </a:rPr>
              <a:t>(FPTP) for local elections. 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Voters can make their choice(s) for as many candidates as there are positions. 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</a:rPr>
              <a:t>For example: 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-"/>
            </a:pPr>
            <a:r>
              <a:rPr lang="en-US" sz="2400">
                <a:solidFill>
                  <a:srgbClr val="3F3F3F"/>
                </a:solidFill>
              </a:rPr>
              <a:t>Six councillors = Select six candidates</a:t>
            </a:r>
            <a:endParaRPr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rgbClr val="3F3F3F"/>
                </a:solidFill>
              </a:rPr>
              <a:t>One mayor = Select one candidate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365212377_0_2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First-Past-the-Post</a:t>
            </a:r>
            <a:endParaRPr/>
          </a:p>
        </p:txBody>
      </p:sp>
      <p:sp>
        <p:nvSpPr>
          <p:cNvPr id="123" name="Google Shape;123;g15365212377_0_26"/>
          <p:cNvSpPr txBox="1"/>
          <p:nvPr>
            <p:ph idx="1" type="body"/>
          </p:nvPr>
        </p:nvSpPr>
        <p:spPr>
          <a:xfrm>
            <a:off x="628650" y="138129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</a:rPr>
              <a:t>A successful candidate must receive the most votes in order to be elected in their area.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</a:rPr>
              <a:t>In a single-member race (i.e. mayor), only one candidate wins because there is only one position.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</a:rPr>
              <a:t>In a multi-member race, where five councillors are elected </a:t>
            </a:r>
            <a:r>
              <a:rPr b="1" lang="en-US" sz="2400">
                <a:solidFill>
                  <a:srgbClr val="3F3F3F"/>
                </a:solidFill>
              </a:rPr>
              <a:t>at large</a:t>
            </a:r>
            <a:r>
              <a:rPr lang="en-US" sz="2400">
                <a:solidFill>
                  <a:srgbClr val="3F3F3F"/>
                </a:solidFill>
              </a:rPr>
              <a:t>, it is the five candidates with the most votes that win a seat on council.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24" name="Google Shape;124;g15365212377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4846638"/>
            <a:ext cx="3311525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365212377_0_3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Acclamation</a:t>
            </a:r>
            <a:endParaRPr/>
          </a:p>
        </p:txBody>
      </p:sp>
      <p:sp>
        <p:nvSpPr>
          <p:cNvPr id="130" name="Google Shape;130;g15365212377_0_31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number of candidates running for a position can range from one to more than ten.</a:t>
            </a:r>
            <a:endParaRPr/>
          </a:p>
          <a:p>
            <a:pPr indent="-50800" lvl="0" marL="228600" rtl="0" algn="l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If a candidate has no opponents, or if the number of candidates match the number of council seats to be filled, the candidate(s) win automatically and there is </a:t>
            </a:r>
            <a:r>
              <a:rPr b="1" lang="en-US"/>
              <a:t>no election</a:t>
            </a:r>
            <a:r>
              <a:rPr lang="en-US"/>
              <a:t>. This is called acclamation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