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Hb3LdI/5k7h1Dk+xOlvNVY335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84177ab3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584177ab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84177ab3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84177ab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84177ab3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84177ab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84177ab3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84177ab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84177ab3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84177ab3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84177ab36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84177ab3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84177ab36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84177ab3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7"/>
            <a:ext cx="7886700" cy="968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5614" l="-3171" r="-3172" t="-5769"/>
          <a:stretch/>
        </p:blipFill>
        <p:spPr>
          <a:xfrm>
            <a:off x="7263926" y="5144571"/>
            <a:ext cx="1614311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SLIDE DECK 7: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School Trustees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What are school districts?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How do the decisions</a:t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made by school districts affect me?</a:t>
            </a:r>
            <a:endParaRPr sz="36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84177ab36_0_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School Districts</a:t>
            </a:r>
            <a:endParaRPr/>
          </a:p>
        </p:txBody>
      </p:sp>
      <p:sp>
        <p:nvSpPr>
          <p:cNvPr id="65" name="Google Shape;65;g1584177ab36_0_0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</a:rPr>
              <a:t>British Columbia’s school districts operate the province’s publicly funded schools and administer the funding they receive from the provincial government.</a:t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66" name="Google Shape;66;g1584177ab3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419475"/>
            <a:ext cx="3646487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584177ab3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419475"/>
            <a:ext cx="2378075" cy="2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84177ab36_0_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B.C. school districts</a:t>
            </a:r>
            <a:endParaRPr/>
          </a:p>
        </p:txBody>
      </p:sp>
      <p:sp>
        <p:nvSpPr>
          <p:cNvPr id="73" name="Google Shape;73;g1584177ab36_0_5"/>
          <p:cNvSpPr txBox="1"/>
          <p:nvPr/>
        </p:nvSpPr>
        <p:spPr>
          <a:xfrm>
            <a:off x="457200" y="1600200"/>
            <a:ext cx="4443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F3F3F"/>
                </a:solidFill>
              </a:rPr>
              <a:t>The province is divided into 60 </a:t>
            </a:r>
            <a:r>
              <a:rPr b="1" lang="en-US" sz="2800">
                <a:solidFill>
                  <a:srgbClr val="3F3F3F"/>
                </a:solidFill>
              </a:rPr>
              <a:t>school districts</a:t>
            </a:r>
            <a:r>
              <a:rPr lang="en-US" sz="2800">
                <a:solidFill>
                  <a:srgbClr val="3F3F3F"/>
                </a:solidFill>
              </a:rPr>
              <a:t>.</a:t>
            </a:r>
            <a:br>
              <a:rPr lang="en-US" sz="2800">
                <a:solidFill>
                  <a:srgbClr val="3F3F3F"/>
                </a:solidFill>
              </a:rPr>
            </a:b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F3F3F"/>
                </a:solidFill>
              </a:rPr>
              <a:t>Each district represents a designated geographic area or, in the case of francophone education, the province as a whole. 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fmabc.com/wp-content/uploads/2020/09/bcmap.png" id="74" name="Google Shape;74;g1584177ab36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4503" y="1716912"/>
            <a:ext cx="3392296" cy="339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84177ab36_0_1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School Trustees</a:t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584177ab36_0_10"/>
          <p:cNvSpPr txBox="1"/>
          <p:nvPr/>
        </p:nvSpPr>
        <p:spPr>
          <a:xfrm>
            <a:off x="822125" y="1406100"/>
            <a:ext cx="78867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i="0" lang="en-US" sz="2800" u="none" cap="none" strike="noStrike">
                <a:solidFill>
                  <a:srgbClr val="3F3F3F"/>
                </a:solidFill>
              </a:rPr>
              <a:t>Each school district has a group of locally elected representatives</a:t>
            </a:r>
            <a:r>
              <a:rPr b="1" i="0" lang="en-US" sz="2800" u="none" cap="none" strike="noStrike">
                <a:solidFill>
                  <a:srgbClr val="3F3F3F"/>
                </a:solidFill>
              </a:rPr>
              <a:t> </a:t>
            </a:r>
            <a:r>
              <a:rPr i="0" lang="en-US" sz="2800" u="none" cap="none" strike="noStrike">
                <a:solidFill>
                  <a:srgbClr val="3F3F3F"/>
                </a:solidFill>
              </a:rPr>
              <a:t>known collectively as the </a:t>
            </a:r>
            <a:r>
              <a:rPr b="1" i="0" lang="en-US" sz="2800" u="none" cap="none" strike="noStrike">
                <a:solidFill>
                  <a:srgbClr val="3F3F3F"/>
                </a:solidFill>
              </a:rPr>
              <a:t>board of education </a:t>
            </a:r>
            <a:r>
              <a:rPr i="0" lang="en-US" sz="2800" u="none" cap="none" strike="noStrike">
                <a:solidFill>
                  <a:srgbClr val="3F3F3F"/>
                </a:solidFill>
              </a:rPr>
              <a:t>(also known as the </a:t>
            </a:r>
            <a:r>
              <a:rPr b="1" i="0" lang="en-US" sz="2800" u="none" cap="none" strike="noStrike">
                <a:solidFill>
                  <a:srgbClr val="3F3F3F"/>
                </a:solidFill>
              </a:rPr>
              <a:t>school board</a:t>
            </a:r>
            <a:r>
              <a:rPr i="0" lang="en-US" sz="2800" u="none" cap="none" strike="noStrike">
                <a:solidFill>
                  <a:srgbClr val="3F3F3F"/>
                </a:solidFill>
              </a:rPr>
              <a:t>).</a:t>
            </a:r>
            <a:endParaRPr i="0" sz="1400" u="none" cap="none" strike="noStrike">
              <a:solidFill>
                <a:srgbClr val="3F3F3F"/>
              </a:solidFill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rgbClr val="3F3F3F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i="0" lang="en-US" sz="2800" u="none" cap="none" strike="noStrike">
                <a:solidFill>
                  <a:srgbClr val="3F3F3F"/>
                </a:solidFill>
              </a:rPr>
              <a:t>On their own, members have no individual authority, it is the board that makes decisions as a whole.</a:t>
            </a:r>
            <a:endParaRPr i="0" sz="1400" u="none" cap="none" strike="noStrike">
              <a:solidFill>
                <a:srgbClr val="3F3F3F"/>
              </a:solidFill>
            </a:endParaRPr>
          </a:p>
        </p:txBody>
      </p:sp>
      <p:pic>
        <p:nvPicPr>
          <p:cNvPr descr="Image result for board of trustees vector" id="81" name="Google Shape;81;g1584177ab36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964" y="4486302"/>
            <a:ext cx="3105150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84177ab36_0_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The Role of School Trustees</a:t>
            </a:r>
            <a:endParaRPr/>
          </a:p>
        </p:txBody>
      </p:sp>
      <p:pic>
        <p:nvPicPr>
          <p:cNvPr id="87" name="Google Shape;87;g1584177ab36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4876800"/>
            <a:ext cx="1757362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584177ab36_0_15"/>
          <p:cNvPicPr preferRelativeResize="0"/>
          <p:nvPr/>
        </p:nvPicPr>
        <p:blipFill rotWithShape="1">
          <a:blip r:embed="rId4">
            <a:alphaModFix/>
          </a:blip>
          <a:srcRect b="15152" l="11599" r="14800" t="5765"/>
          <a:stretch/>
        </p:blipFill>
        <p:spPr>
          <a:xfrm>
            <a:off x="3962400" y="4376737"/>
            <a:ext cx="1981200" cy="2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584177ab36_0_15"/>
          <p:cNvSpPr txBox="1"/>
          <p:nvPr/>
        </p:nvSpPr>
        <p:spPr>
          <a:xfrm>
            <a:off x="457200" y="1371600"/>
            <a:ext cx="8077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Attending meetings</a:t>
            </a:r>
            <a:endParaRPr sz="24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Setting local school policies</a:t>
            </a:r>
            <a:endParaRPr sz="24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Employing school staff and ensuring a safe workplace</a:t>
            </a:r>
            <a:endParaRPr sz="24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Preparing and approving the school district’s operating budgets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Listening to concerns from parents and students regarding school decisions that affect their education, health or safety</a:t>
            </a:r>
            <a:endParaRPr sz="24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84177ab36_0_2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The role of School Trustees</a:t>
            </a:r>
            <a:endParaRPr/>
          </a:p>
        </p:txBody>
      </p:sp>
      <p:sp>
        <p:nvSpPr>
          <p:cNvPr id="95" name="Google Shape;95;g1584177ab36_0_20"/>
          <p:cNvSpPr txBox="1"/>
          <p:nvPr/>
        </p:nvSpPr>
        <p:spPr>
          <a:xfrm>
            <a:off x="457200" y="1371600"/>
            <a:ext cx="5029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Char char="•"/>
            </a:pPr>
            <a:r>
              <a:rPr lang="en-US" sz="2500">
                <a:solidFill>
                  <a:srgbClr val="3F3F3F"/>
                </a:solidFill>
              </a:rPr>
              <a:t>The trustee’s role is to maintain a focus on student achievement and well-being, and to participate in making decisions that benefit the entire district while representing the interests of their local area. </a:t>
            </a:r>
            <a:endParaRPr sz="2500">
              <a:solidFill>
                <a:srgbClr val="3F3F3F"/>
              </a:solidFill>
            </a:endParaRPr>
          </a:p>
          <a:p>
            <a:pPr indent="-18415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Char char="•"/>
            </a:pPr>
            <a:r>
              <a:rPr lang="en-US" sz="2500">
                <a:solidFill>
                  <a:srgbClr val="3F3F3F"/>
                </a:solidFill>
              </a:rPr>
              <a:t>School trustees listen to their constituents, guide the work of their school district and set plans, policies and the annual budget.</a:t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96" name="Google Shape;96;g1584177ab36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0362" y="2209800"/>
            <a:ext cx="3292474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84177ab36_0_2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How are school trustees elected?</a:t>
            </a:r>
            <a:endParaRPr/>
          </a:p>
        </p:txBody>
      </p:sp>
      <p:sp>
        <p:nvSpPr>
          <p:cNvPr id="102" name="Google Shape;102;g1584177ab36_0_25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</a:pPr>
            <a:r>
              <a:rPr lang="en-US" sz="2600">
                <a:solidFill>
                  <a:srgbClr val="3F3F3F"/>
                </a:solidFill>
              </a:rPr>
              <a:t>School trustees are elected every four years during local elections.</a:t>
            </a: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</a:pPr>
            <a:r>
              <a:rPr lang="en-US" sz="2600">
                <a:solidFill>
                  <a:srgbClr val="3F3F3F"/>
                </a:solidFill>
              </a:rPr>
              <a:t>Each school district is composed of one or more electoral areas from which trustees are elected.</a:t>
            </a: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</a:pPr>
            <a:r>
              <a:rPr lang="en-US" sz="2600">
                <a:solidFill>
                  <a:srgbClr val="3F3F3F"/>
                </a:solidFill>
              </a:rPr>
              <a:t>The number of trustees per board varies to reflect the communities and population of each school district.</a:t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03" name="Google Shape;103;g1584177ab36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4606925"/>
            <a:ext cx="2514599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584177ab36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4602162"/>
            <a:ext cx="25146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84177ab36_0_3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Final Thoughts</a:t>
            </a:r>
            <a:endParaRPr/>
          </a:p>
        </p:txBody>
      </p:sp>
      <p:sp>
        <p:nvSpPr>
          <p:cNvPr id="110" name="Google Shape;110;g1584177ab36_0_30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is most important to you when evaluating the trustee candidates and deciding who to vote for? Why?</a:t>
            </a:r>
            <a:endParaRPr/>
          </a:p>
          <a:p>
            <a:pPr indent="17780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What advice would you give your family members about learning about the school trustee candidates?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