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5" roundtripDataSignature="AMtx7mjaCHW++2B+7pjJpa/rn67IWbOA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customschemas.google.com/relationships/presentationmetadata" Target="metadata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535ecf0ca4_0_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535ecf0ca4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535ecf0ca4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535ecf0ca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535ecf0ca4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535ecf0ca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535ecf0ca4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535ecf0ca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535ecf0ca4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535ecf0ca4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535ecf0ca4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535ecf0ca4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535ecf0ca4_0_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535ecf0ca4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6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" name="Google Shape;12;p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 rot="5400000">
            <a:off x="2364352" y="25965"/>
            <a:ext cx="4415297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/>
          <p:nvPr>
            <p:ph type="title"/>
          </p:nvPr>
        </p:nvSpPr>
        <p:spPr>
          <a:xfrm>
            <a:off x="628650" y="373439"/>
            <a:ext cx="7886700" cy="80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7"/>
          <p:cNvSpPr txBox="1"/>
          <p:nvPr>
            <p:ph idx="1" type="body"/>
          </p:nvPr>
        </p:nvSpPr>
        <p:spPr>
          <a:xfrm>
            <a:off x="628650" y="1465545"/>
            <a:ext cx="7886700" cy="47114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" name="Google Shape;20;p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9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0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3" name="Google Shape;33;p10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10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5" name="Google Shape;35;p10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1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1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1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1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1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3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1" name="Google Shape;51;p13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2" name="Google Shape;52;p1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4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/>
          <p:nvPr/>
        </p:nvSpPr>
        <p:spPr>
          <a:xfrm>
            <a:off x="0" y="0"/>
            <a:ext cx="9144000" cy="1197033"/>
          </a:xfrm>
          <a:prstGeom prst="rect">
            <a:avLst/>
          </a:prstGeom>
          <a:solidFill>
            <a:srgbClr val="722F8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722F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5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5"/>
          <p:cNvSpPr txBox="1"/>
          <p:nvPr>
            <p:ph idx="1" type="body"/>
          </p:nvPr>
        </p:nvSpPr>
        <p:spPr>
          <a:xfrm>
            <a:off x="628650" y="1761666"/>
            <a:ext cx="7886700" cy="4415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" name="Google Shape;9;p5"/>
          <p:cNvPicPr preferRelativeResize="0"/>
          <p:nvPr/>
        </p:nvPicPr>
        <p:blipFill rotWithShape="1">
          <a:blip r:embed="rId1">
            <a:alphaModFix/>
          </a:blip>
          <a:srcRect b="-6258" l="-2217" r="-2789" t="-4308"/>
          <a:stretch/>
        </p:blipFill>
        <p:spPr>
          <a:xfrm>
            <a:off x="7289563" y="5178750"/>
            <a:ext cx="1563880" cy="139296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22F8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482F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"/>
          <p:cNvSpPr txBox="1"/>
          <p:nvPr>
            <p:ph type="ctrTitle"/>
          </p:nvPr>
        </p:nvSpPr>
        <p:spPr>
          <a:xfrm>
            <a:off x="527268" y="2049463"/>
            <a:ext cx="8057931" cy="18113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lt1"/>
                </a:solidFill>
              </a:rPr>
              <a:t>SLIDE DECK 7:</a:t>
            </a:r>
            <a:br>
              <a:rPr lang="en-US" sz="3200">
                <a:solidFill>
                  <a:schemeClr val="lt1"/>
                </a:solidFill>
              </a:rPr>
            </a:br>
            <a:r>
              <a:rPr lang="en-US" sz="3200">
                <a:solidFill>
                  <a:schemeClr val="lt1"/>
                </a:solidFill>
              </a:rPr>
              <a:t>School Trustees</a:t>
            </a:r>
            <a:endParaRPr/>
          </a:p>
        </p:txBody>
      </p:sp>
      <p:pic>
        <p:nvPicPr>
          <p:cNvPr id="80" name="Google Shape;80;p1"/>
          <p:cNvPicPr preferRelativeResize="0"/>
          <p:nvPr/>
        </p:nvPicPr>
        <p:blipFill rotWithShape="1">
          <a:blip r:embed="rId3">
            <a:alphaModFix/>
          </a:blip>
          <a:srcRect b="-5174" l="-3905" r="745" t="-4685"/>
          <a:stretch/>
        </p:blipFill>
        <p:spPr>
          <a:xfrm>
            <a:off x="284671" y="120770"/>
            <a:ext cx="2104845" cy="1892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86821" y="5708793"/>
            <a:ext cx="5549150" cy="738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535ecf0ca4_0_42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Final Thoughts</a:t>
            </a:r>
            <a:endParaRPr/>
          </a:p>
        </p:txBody>
      </p:sp>
      <p:sp>
        <p:nvSpPr>
          <p:cNvPr id="143" name="Google Shape;143;g1535ecf0ca4_0_42"/>
          <p:cNvSpPr txBox="1"/>
          <p:nvPr/>
        </p:nvSpPr>
        <p:spPr>
          <a:xfrm>
            <a:off x="457200" y="1446212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3F3F3F"/>
              </a:solidFill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</a:pPr>
            <a:r>
              <a:rPr lang="en-US" sz="2800">
                <a:solidFill>
                  <a:srgbClr val="3F3F3F"/>
                </a:solidFill>
              </a:rPr>
              <a:t> Which candidate(s) do you think would make the best school trustee and why?</a:t>
            </a:r>
            <a:endParaRPr sz="2800">
              <a:solidFill>
                <a:srgbClr val="3F3F3F"/>
              </a:solidFill>
            </a:endParaRPr>
          </a:p>
          <a:p>
            <a:pPr indent="17780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3F3F3F"/>
              </a:solidFill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</a:pPr>
            <a:r>
              <a:rPr lang="en-US" sz="2800">
                <a:solidFill>
                  <a:srgbClr val="3F3F3F"/>
                </a:solidFill>
              </a:rPr>
              <a:t> What advice would you give your family members about learning about the school trustee candidates?</a:t>
            </a:r>
            <a:endParaRPr sz="2800">
              <a:solidFill>
                <a:srgbClr val="3F3F3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"/>
          <p:cNvSpPr txBox="1"/>
          <p:nvPr>
            <p:ph idx="1" type="body"/>
          </p:nvPr>
        </p:nvSpPr>
        <p:spPr>
          <a:xfrm>
            <a:off x="628650" y="1619076"/>
            <a:ext cx="7886700" cy="4557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175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What is the name of our school district?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317500" lvl="0" marL="2286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Who sets the goals and makes strategic decisions for our school district?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317500" lvl="0" marL="2286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Who oversees operations and makes management decisions for our school district?</a:t>
            </a:r>
            <a:endParaRPr sz="2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"/>
          <p:cNvSpPr txBox="1"/>
          <p:nvPr>
            <p:ph type="title"/>
          </p:nvPr>
        </p:nvSpPr>
        <p:spPr>
          <a:xfrm>
            <a:off x="628650" y="373439"/>
            <a:ext cx="7886700" cy="80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School Districts</a:t>
            </a:r>
            <a:endParaRPr/>
          </a:p>
        </p:txBody>
      </p:sp>
      <p:sp>
        <p:nvSpPr>
          <p:cNvPr id="92" name="Google Shape;92;p4"/>
          <p:cNvSpPr txBox="1"/>
          <p:nvPr/>
        </p:nvSpPr>
        <p:spPr>
          <a:xfrm>
            <a:off x="457200" y="13716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3F3F3F"/>
                </a:solidFill>
              </a:rPr>
              <a:t>British Columbia’s school districts operate the province’s publicly funded schools and administer the funding they receive from the provincial government.</a:t>
            </a:r>
            <a:endParaRPr sz="2800">
              <a:solidFill>
                <a:srgbClr val="3F3F3F"/>
              </a:solidFill>
            </a:endParaRPr>
          </a:p>
        </p:txBody>
      </p:sp>
      <p:pic>
        <p:nvPicPr>
          <p:cNvPr id="93" name="Google Shape;9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3419475"/>
            <a:ext cx="3646487" cy="293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00600" y="3419475"/>
            <a:ext cx="2378075" cy="237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535ecf0ca4_0_0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B.C. school districts</a:t>
            </a:r>
            <a:endParaRPr/>
          </a:p>
        </p:txBody>
      </p:sp>
      <p:sp>
        <p:nvSpPr>
          <p:cNvPr id="100" name="Google Shape;100;g1535ecf0ca4_0_0"/>
          <p:cNvSpPr txBox="1"/>
          <p:nvPr/>
        </p:nvSpPr>
        <p:spPr>
          <a:xfrm>
            <a:off x="457200" y="1600200"/>
            <a:ext cx="44439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Calibri"/>
              <a:buChar char="•"/>
            </a:pPr>
            <a:r>
              <a:rPr lang="en-US" sz="2800">
                <a:solidFill>
                  <a:srgbClr val="3F3F3F"/>
                </a:solidFill>
              </a:rPr>
              <a:t>The province is divided into 60 </a:t>
            </a:r>
            <a:r>
              <a:rPr b="1" lang="en-US" sz="2800">
                <a:solidFill>
                  <a:srgbClr val="3F3F3F"/>
                </a:solidFill>
              </a:rPr>
              <a:t>school districts</a:t>
            </a:r>
            <a:r>
              <a:rPr lang="en-US" sz="2800">
                <a:solidFill>
                  <a:srgbClr val="3F3F3F"/>
                </a:solidFill>
              </a:rPr>
              <a:t>.</a:t>
            </a:r>
            <a:br>
              <a:rPr lang="en-US" sz="2800">
                <a:solidFill>
                  <a:srgbClr val="3F3F3F"/>
                </a:solidFill>
              </a:rPr>
            </a:br>
            <a:endParaRPr sz="2800">
              <a:solidFill>
                <a:srgbClr val="3F3F3F"/>
              </a:solidFill>
            </a:endParaRPr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</a:pPr>
            <a:r>
              <a:rPr lang="en-US" sz="2800">
                <a:solidFill>
                  <a:srgbClr val="3F3F3F"/>
                </a:solidFill>
              </a:rPr>
              <a:t>Each district represents a designated geographic area or, in the case of francophone education, the province as a whole. </a:t>
            </a:r>
            <a:endParaRPr sz="2400">
              <a:solidFill>
                <a:srgbClr val="3F3F3F"/>
              </a:solidFill>
            </a:endParaRPr>
          </a:p>
        </p:txBody>
      </p:sp>
      <p:pic>
        <p:nvPicPr>
          <p:cNvPr descr="https://efmabc.com/wp-content/uploads/2020/09/bcmap.png" id="101" name="Google Shape;101;g1535ecf0ca4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94503" y="1716912"/>
            <a:ext cx="3392296" cy="3392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535ecf0ca4_0_5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School Trustees</a:t>
            </a:r>
            <a:endParaRPr b="0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g1535ecf0ca4_0_5"/>
          <p:cNvSpPr txBox="1"/>
          <p:nvPr/>
        </p:nvSpPr>
        <p:spPr>
          <a:xfrm>
            <a:off x="256032" y="1658850"/>
            <a:ext cx="8520300" cy="31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Calibri"/>
              <a:buChar char="•"/>
            </a:pPr>
            <a:r>
              <a:rPr i="0" lang="en-US" sz="2800" u="none" cap="none" strike="noStrike">
                <a:solidFill>
                  <a:srgbClr val="3F3F3F"/>
                </a:solidFill>
              </a:rPr>
              <a:t>Each school district has a group of locally elected representatives</a:t>
            </a:r>
            <a:r>
              <a:rPr b="1" i="0" lang="en-US" sz="2800" u="none" cap="none" strike="noStrike">
                <a:solidFill>
                  <a:srgbClr val="3F3F3F"/>
                </a:solidFill>
              </a:rPr>
              <a:t> </a:t>
            </a:r>
            <a:r>
              <a:rPr i="0" lang="en-US" sz="2800" u="none" cap="none" strike="noStrike">
                <a:solidFill>
                  <a:srgbClr val="3F3F3F"/>
                </a:solidFill>
              </a:rPr>
              <a:t>known collectively as the </a:t>
            </a:r>
            <a:r>
              <a:rPr b="1" i="0" lang="en-US" sz="2800" u="none" cap="none" strike="noStrike">
                <a:solidFill>
                  <a:srgbClr val="3F3F3F"/>
                </a:solidFill>
              </a:rPr>
              <a:t>board of education </a:t>
            </a:r>
            <a:r>
              <a:rPr i="0" lang="en-US" sz="2800" u="none" cap="none" strike="noStrike">
                <a:solidFill>
                  <a:srgbClr val="3F3F3F"/>
                </a:solidFill>
              </a:rPr>
              <a:t>(also known as the </a:t>
            </a:r>
            <a:r>
              <a:rPr b="1" i="0" lang="en-US" sz="2800" u="none" cap="none" strike="noStrike">
                <a:solidFill>
                  <a:srgbClr val="3F3F3F"/>
                </a:solidFill>
              </a:rPr>
              <a:t>school board</a:t>
            </a:r>
            <a:r>
              <a:rPr i="0" lang="en-US" sz="2800" u="none" cap="none" strike="noStrike">
                <a:solidFill>
                  <a:srgbClr val="3F3F3F"/>
                </a:solidFill>
              </a:rPr>
              <a:t>).</a:t>
            </a:r>
            <a:endParaRPr i="0" sz="1400" u="none" cap="none" strike="noStrike">
              <a:solidFill>
                <a:srgbClr val="3F3F3F"/>
              </a:solidFill>
            </a:endParaRPr>
          </a:p>
          <a:p>
            <a:pPr indent="-279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i="0" sz="2800" u="none" cap="none" strike="noStrike">
              <a:solidFill>
                <a:srgbClr val="3F3F3F"/>
              </a:solidFill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Calibri"/>
              <a:buChar char="•"/>
            </a:pPr>
            <a:r>
              <a:rPr i="0" lang="en-US" sz="2800" u="none" cap="none" strike="noStrike">
                <a:solidFill>
                  <a:srgbClr val="3F3F3F"/>
                </a:solidFill>
              </a:rPr>
              <a:t>On their own, members have no individual authority, it is the board that makes decisions </a:t>
            </a:r>
            <a:r>
              <a:rPr b="1" i="0" lang="en-US" sz="2800" u="none" cap="none" strike="noStrike">
                <a:solidFill>
                  <a:srgbClr val="3F3F3F"/>
                </a:solidFill>
              </a:rPr>
              <a:t>as a whole</a:t>
            </a:r>
            <a:r>
              <a:rPr i="0" lang="en-US" sz="2800" u="none" cap="none" strike="noStrike">
                <a:solidFill>
                  <a:srgbClr val="3F3F3F"/>
                </a:solidFill>
              </a:rPr>
              <a:t>.</a:t>
            </a:r>
            <a:endParaRPr i="0" sz="1400" u="none" cap="none" strike="noStrike">
              <a:solidFill>
                <a:srgbClr val="3F3F3F"/>
              </a:solidFill>
            </a:endParaRPr>
          </a:p>
        </p:txBody>
      </p:sp>
      <p:pic>
        <p:nvPicPr>
          <p:cNvPr descr="Image result for board of trustees vector" id="108" name="Google Shape;108;g1535ecf0ca4_0_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32964" y="4486302"/>
            <a:ext cx="3105150" cy="219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535ecf0ca4_0_10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The Role of School Trustees</a:t>
            </a:r>
            <a:endParaRPr/>
          </a:p>
        </p:txBody>
      </p:sp>
      <p:sp>
        <p:nvSpPr>
          <p:cNvPr id="114" name="Google Shape;114;g1535ecf0ca4_0_10"/>
          <p:cNvSpPr txBox="1"/>
          <p:nvPr/>
        </p:nvSpPr>
        <p:spPr>
          <a:xfrm>
            <a:off x="457200" y="1371600"/>
            <a:ext cx="72939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en-US" sz="2400">
                <a:solidFill>
                  <a:srgbClr val="3F3F3F"/>
                </a:solidFill>
              </a:rPr>
              <a:t>Attending meetings; </a:t>
            </a:r>
            <a:endParaRPr sz="2800">
              <a:solidFill>
                <a:srgbClr val="3F3F3F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en-US" sz="2400">
                <a:solidFill>
                  <a:srgbClr val="3F3F3F"/>
                </a:solidFill>
              </a:rPr>
              <a:t>Setting local policy for the effective and efficient operation of schools; </a:t>
            </a:r>
            <a:endParaRPr sz="2800">
              <a:solidFill>
                <a:srgbClr val="3F3F3F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en-US" sz="2400">
                <a:solidFill>
                  <a:srgbClr val="3F3F3F"/>
                </a:solidFill>
              </a:rPr>
              <a:t>Employing the staff necessary for school district operations; </a:t>
            </a:r>
            <a:endParaRPr sz="2800">
              <a:solidFill>
                <a:srgbClr val="3F3F3F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en-US" sz="2400">
                <a:solidFill>
                  <a:srgbClr val="3F3F3F"/>
                </a:solidFill>
              </a:rPr>
              <a:t>Establishing conditions of employment for employees; </a:t>
            </a:r>
            <a:endParaRPr sz="2800">
              <a:solidFill>
                <a:srgbClr val="3F3F3F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en-US" sz="2400">
                <a:solidFill>
                  <a:srgbClr val="3F3F3F"/>
                </a:solidFill>
              </a:rPr>
              <a:t>Preparing and approving the school district’s operating budgets and capital plans; and </a:t>
            </a:r>
            <a:endParaRPr sz="2800">
              <a:solidFill>
                <a:srgbClr val="3F3F3F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en-US" sz="2400">
                <a:solidFill>
                  <a:srgbClr val="3F3F3F"/>
                </a:solidFill>
              </a:rPr>
              <a:t>Hearing appeals from parents and students where a staff decision significantly affects the education, health or safety of the student. </a:t>
            </a:r>
            <a:endParaRPr sz="2800">
              <a:solidFill>
                <a:srgbClr val="3F3F3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535ecf0ca4_0_15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The role of School Trustees</a:t>
            </a:r>
            <a:endParaRPr/>
          </a:p>
        </p:txBody>
      </p:sp>
      <p:sp>
        <p:nvSpPr>
          <p:cNvPr id="120" name="Google Shape;120;g1535ecf0ca4_0_15"/>
          <p:cNvSpPr txBox="1"/>
          <p:nvPr/>
        </p:nvSpPr>
        <p:spPr>
          <a:xfrm>
            <a:off x="457200" y="1371600"/>
            <a:ext cx="50292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500"/>
              <a:buChar char="•"/>
            </a:pPr>
            <a:r>
              <a:rPr lang="en-US" sz="2500">
                <a:solidFill>
                  <a:srgbClr val="3F3F3F"/>
                </a:solidFill>
              </a:rPr>
              <a:t>The trustee’s role is to maintain a focus on student achievement and well-being, and to participate in making decisions that benefit the entire district while representing the interests of their local area. </a:t>
            </a:r>
            <a:endParaRPr sz="2500">
              <a:solidFill>
                <a:srgbClr val="3F3F3F"/>
              </a:solidFill>
            </a:endParaRPr>
          </a:p>
          <a:p>
            <a:pPr indent="-18415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3F3F3F"/>
              </a:solidFill>
            </a:endParaRPr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500"/>
              <a:buChar char="•"/>
            </a:pPr>
            <a:r>
              <a:rPr lang="en-US" sz="2500">
                <a:solidFill>
                  <a:srgbClr val="3F3F3F"/>
                </a:solidFill>
              </a:rPr>
              <a:t>School trustees listen to their constituents, guide the work of their school district and set plans, policies and the annual budget.</a:t>
            </a:r>
            <a:endParaRPr sz="2800">
              <a:solidFill>
                <a:srgbClr val="3F3F3F"/>
              </a:solidFill>
            </a:endParaRPr>
          </a:p>
        </p:txBody>
      </p:sp>
      <p:pic>
        <p:nvPicPr>
          <p:cNvPr id="121" name="Google Shape;121;g1535ecf0ca4_0_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40362" y="2209800"/>
            <a:ext cx="3292474" cy="219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g1535ecf0ca4_0_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79758" y="4988719"/>
            <a:ext cx="1757362" cy="1757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g1535ecf0ca4_0_15"/>
          <p:cNvPicPr preferRelativeResize="0"/>
          <p:nvPr/>
        </p:nvPicPr>
        <p:blipFill rotWithShape="1">
          <a:blip r:embed="rId5">
            <a:alphaModFix/>
          </a:blip>
          <a:srcRect b="15152" l="11599" r="14800" t="5765"/>
          <a:stretch/>
        </p:blipFill>
        <p:spPr>
          <a:xfrm>
            <a:off x="7437120" y="4876800"/>
            <a:ext cx="1658113" cy="1981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535ecf0ca4_0_20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How are school trustees elected?</a:t>
            </a:r>
            <a:endParaRPr/>
          </a:p>
        </p:txBody>
      </p:sp>
      <p:sp>
        <p:nvSpPr>
          <p:cNvPr id="129" name="Google Shape;129;g1535ecf0ca4_0_20"/>
          <p:cNvSpPr txBox="1"/>
          <p:nvPr/>
        </p:nvSpPr>
        <p:spPr>
          <a:xfrm>
            <a:off x="457200" y="13716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600"/>
              <a:buChar char="•"/>
            </a:pPr>
            <a:r>
              <a:rPr lang="en-US" sz="2600">
                <a:solidFill>
                  <a:srgbClr val="3F3F3F"/>
                </a:solidFill>
              </a:rPr>
              <a:t>School trustees are elected every four years during local elections.</a:t>
            </a:r>
            <a:endParaRPr sz="2800">
              <a:solidFill>
                <a:srgbClr val="3F3F3F"/>
              </a:solidFill>
            </a:endParaRPr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600"/>
              <a:buFont typeface="Calibri"/>
              <a:buChar char="•"/>
            </a:pPr>
            <a:r>
              <a:rPr lang="en-US" sz="2600">
                <a:solidFill>
                  <a:srgbClr val="3F3F3F"/>
                </a:solidFill>
              </a:rPr>
              <a:t>Each school district is composed of one or more </a:t>
            </a:r>
            <a:r>
              <a:rPr b="1" lang="en-US" sz="2600">
                <a:solidFill>
                  <a:srgbClr val="3F3F3F"/>
                </a:solidFill>
              </a:rPr>
              <a:t>electoral areas </a:t>
            </a:r>
            <a:r>
              <a:rPr lang="en-US" sz="2600">
                <a:solidFill>
                  <a:srgbClr val="3F3F3F"/>
                </a:solidFill>
              </a:rPr>
              <a:t>from which trustees are elected.</a:t>
            </a:r>
            <a:endParaRPr sz="2800">
              <a:solidFill>
                <a:srgbClr val="3F3F3F"/>
              </a:solidFill>
            </a:endParaRPr>
          </a:p>
          <a:p>
            <a:pPr indent="-342900" lvl="0" marL="342900" rtl="0" algn="l">
              <a:spcBef>
                <a:spcPts val="520"/>
              </a:spcBef>
              <a:spcAft>
                <a:spcPts val="0"/>
              </a:spcAft>
              <a:buClr>
                <a:srgbClr val="3F3F3F"/>
              </a:buClr>
              <a:buSzPts val="2600"/>
              <a:buChar char="•"/>
            </a:pPr>
            <a:r>
              <a:rPr lang="en-US" sz="2600">
                <a:solidFill>
                  <a:srgbClr val="3F3F3F"/>
                </a:solidFill>
              </a:rPr>
              <a:t>The number of trustees per board varies to reflect the communities and population of each school district.</a:t>
            </a:r>
            <a:endParaRPr sz="2800">
              <a:solidFill>
                <a:srgbClr val="3F3F3F"/>
              </a:solidFill>
            </a:endParaRPr>
          </a:p>
        </p:txBody>
      </p:sp>
      <p:pic>
        <p:nvPicPr>
          <p:cNvPr id="130" name="Google Shape;130;g1535ecf0ca4_0_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93264" y="4242817"/>
            <a:ext cx="3627120" cy="1950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535ecf0ca4_0_37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Electing school trustees</a:t>
            </a:r>
            <a:endParaRPr/>
          </a:p>
        </p:txBody>
      </p:sp>
      <p:sp>
        <p:nvSpPr>
          <p:cNvPr id="136" name="Google Shape;136;g1535ecf0ca4_0_37"/>
          <p:cNvSpPr txBox="1"/>
          <p:nvPr/>
        </p:nvSpPr>
        <p:spPr>
          <a:xfrm>
            <a:off x="457200" y="13716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en-US" sz="2400">
                <a:solidFill>
                  <a:srgbClr val="3F3F3F"/>
                </a:solidFill>
              </a:rPr>
              <a:t>In some school districts, all trustees are elected </a:t>
            </a:r>
            <a:r>
              <a:rPr b="1" lang="en-US" sz="2400">
                <a:solidFill>
                  <a:srgbClr val="3F3F3F"/>
                </a:solidFill>
              </a:rPr>
              <a:t>at large</a:t>
            </a:r>
            <a:r>
              <a:rPr lang="en-US" sz="2400">
                <a:solidFill>
                  <a:srgbClr val="3F3F3F"/>
                </a:solidFill>
              </a:rPr>
              <a:t> and there is only one electoral area (the entire school district) from which all trustees are elected. In other school districts, there are multiple electoral areas. </a:t>
            </a:r>
            <a:endParaRPr sz="2800">
              <a:solidFill>
                <a:srgbClr val="3F3F3F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en-US" sz="2400">
                <a:solidFill>
                  <a:srgbClr val="3F3F3F"/>
                </a:solidFill>
              </a:rPr>
              <a:t>There may be more than one trustee elected from each electoral area. </a:t>
            </a:r>
            <a:endParaRPr sz="2400">
              <a:solidFill>
                <a:srgbClr val="3F3F3F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en-US" sz="2400">
                <a:solidFill>
                  <a:srgbClr val="3F3F3F"/>
                </a:solidFill>
              </a:rPr>
              <a:t>Following the election, the trustees elect one of their members to act as </a:t>
            </a:r>
            <a:r>
              <a:rPr b="1" lang="en-US" sz="2400">
                <a:solidFill>
                  <a:srgbClr val="3F3F3F"/>
                </a:solidFill>
              </a:rPr>
              <a:t>chair </a:t>
            </a:r>
            <a:r>
              <a:rPr lang="en-US" sz="2400">
                <a:solidFill>
                  <a:srgbClr val="3F3F3F"/>
                </a:solidFill>
              </a:rPr>
              <a:t>of the board. </a:t>
            </a:r>
            <a:endParaRPr sz="2400">
              <a:solidFill>
                <a:srgbClr val="3F3F3F"/>
              </a:solidFill>
            </a:endParaRPr>
          </a:p>
        </p:txBody>
      </p:sp>
      <p:pic>
        <p:nvPicPr>
          <p:cNvPr id="137" name="Google Shape;137;g1535ecf0ca4_0_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03576" y="4592860"/>
            <a:ext cx="3432047" cy="20967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2019-08-21T15:37:09Z</dcterms:created>
  <dc:creator>Lisa Neily</dc:creator>
</cp:coreProperties>
</file>