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embeddedFontLst>
    <p:embeddedFont>
      <p:font typeface="DM Sans" panose="020B0604020202020204" charset="0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gQXCsoxgS/K5ngQ4WqD6w/Jdxz6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7" y="4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58415629b3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58415629b3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58415629b3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58415629b3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58415629b3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58415629b3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58415629b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58415629b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58415629b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58415629b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58415629b3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58415629b3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58415629b3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58415629b3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58415629b3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58415629b3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58415629b3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58415629b3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58415629b3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58415629b3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6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sz="3600"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7"/>
          <p:cNvSpPr txBox="1">
            <a:spLocks noGrp="1"/>
          </p:cNvSpPr>
          <p:nvPr>
            <p:ph type="title"/>
          </p:nvPr>
        </p:nvSpPr>
        <p:spPr>
          <a:xfrm>
            <a:off x="628650" y="373439"/>
            <a:ext cx="7886700" cy="80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7"/>
          <p:cNvSpPr txBox="1">
            <a:spLocks noGrp="1"/>
          </p:cNvSpPr>
          <p:nvPr>
            <p:ph type="body" idx="1"/>
          </p:nvPr>
        </p:nvSpPr>
        <p:spPr>
          <a:xfrm>
            <a:off x="628650" y="1465545"/>
            <a:ext cx="7886700" cy="4711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8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9"/>
          <p:cNvSpPr txBox="1">
            <a:spLocks noGrp="1"/>
          </p:cNvSpPr>
          <p:nvPr>
            <p:ph type="title"/>
          </p:nvPr>
        </p:nvSpPr>
        <p:spPr>
          <a:xfrm>
            <a:off x="628650" y="365127"/>
            <a:ext cx="7886700" cy="831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9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0"/>
          <p:cNvSpPr txBox="1">
            <a:spLocks noGrp="1"/>
          </p:cNvSpPr>
          <p:nvPr>
            <p:ph type="title"/>
          </p:nvPr>
        </p:nvSpPr>
        <p:spPr>
          <a:xfrm>
            <a:off x="629841" y="365127"/>
            <a:ext cx="7886700" cy="968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0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3" name="Google Shape;33;p10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10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1"/>
          <p:cNvSpPr txBox="1">
            <a:spLocks noGrp="1"/>
          </p:cNvSpPr>
          <p:nvPr>
            <p:ph type="title"/>
          </p:nvPr>
        </p:nvSpPr>
        <p:spPr>
          <a:xfrm>
            <a:off x="628650" y="365127"/>
            <a:ext cx="7886700" cy="831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/>
          <p:nvPr/>
        </p:nvSpPr>
        <p:spPr>
          <a:xfrm>
            <a:off x="0" y="0"/>
            <a:ext cx="9144000" cy="1197033"/>
          </a:xfrm>
          <a:prstGeom prst="rect">
            <a:avLst/>
          </a:prstGeom>
          <a:solidFill>
            <a:srgbClr val="256AA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722F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;p5"/>
          <p:cNvSpPr txBox="1">
            <a:spLocks noGrp="1"/>
          </p:cNvSpPr>
          <p:nvPr>
            <p:ph type="title"/>
          </p:nvPr>
        </p:nvSpPr>
        <p:spPr>
          <a:xfrm>
            <a:off x="628650" y="365127"/>
            <a:ext cx="7886700" cy="831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5"/>
          <p:cNvSpPr txBox="1">
            <a:spLocks noGrp="1"/>
          </p:cNvSpPr>
          <p:nvPr>
            <p:ph type="body" idx="1"/>
          </p:nvPr>
        </p:nvSpPr>
        <p:spPr>
          <a:xfrm>
            <a:off x="628650" y="1761666"/>
            <a:ext cx="7886700" cy="4415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9" name="Google Shape;9;p5"/>
          <p:cNvPicPr preferRelativeResize="0"/>
          <p:nvPr/>
        </p:nvPicPr>
        <p:blipFill rotWithShape="1">
          <a:blip r:embed="rId9">
            <a:alphaModFix/>
          </a:blip>
          <a:srcRect l="-3171" t="-5769" r="-3172" b="-5614"/>
          <a:stretch/>
        </p:blipFill>
        <p:spPr>
          <a:xfrm>
            <a:off x="7263926" y="5144571"/>
            <a:ext cx="1614311" cy="142714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"/>
          <p:cNvSpPr/>
          <p:nvPr/>
        </p:nvSpPr>
        <p:spPr>
          <a:xfrm>
            <a:off x="-15762" y="0"/>
            <a:ext cx="9144000" cy="6858000"/>
          </a:xfrm>
          <a:prstGeom prst="rect">
            <a:avLst/>
          </a:prstGeom>
          <a:solidFill>
            <a:srgbClr val="256AA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482F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1"/>
          <p:cNvSpPr txBox="1">
            <a:spLocks noGrp="1"/>
          </p:cNvSpPr>
          <p:nvPr>
            <p:ph type="ctrTitle"/>
          </p:nvPr>
        </p:nvSpPr>
        <p:spPr>
          <a:xfrm>
            <a:off x="527268" y="2049463"/>
            <a:ext cx="8057931" cy="181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4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SLIDE DECK 8: </a:t>
            </a:r>
            <a:br>
              <a:rPr lang="en-US" sz="4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</a:br>
            <a:r>
              <a:rPr lang="en-US" sz="4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The Voting Process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54" name="Google Shape;54;p1"/>
          <p:cNvPicPr preferRelativeResize="0"/>
          <p:nvPr/>
        </p:nvPicPr>
        <p:blipFill rotWithShape="1">
          <a:blip r:embed="rId3">
            <a:alphaModFix/>
          </a:blip>
          <a:srcRect l="-3905" t="-4685" r="745" b="-5174"/>
          <a:stretch/>
        </p:blipFill>
        <p:spPr>
          <a:xfrm>
            <a:off x="284671" y="120770"/>
            <a:ext cx="2104845" cy="1892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58415629b3_0_53"/>
          <p:cNvSpPr txBox="1">
            <a:spLocks noGrp="1"/>
          </p:cNvSpPr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latin typeface="DM Sans"/>
                <a:ea typeface="DM Sans"/>
                <a:cs typeface="DM Sans"/>
                <a:sym typeface="DM Sans"/>
              </a:rPr>
              <a:t>Valid ballots</a:t>
            </a:r>
            <a:endParaRPr/>
          </a:p>
        </p:txBody>
      </p:sp>
      <p:sp>
        <p:nvSpPr>
          <p:cNvPr id="115" name="Google Shape;115;g158415629b3_0_53"/>
          <p:cNvSpPr txBox="1"/>
          <p:nvPr/>
        </p:nvSpPr>
        <p:spPr>
          <a:xfrm>
            <a:off x="357900" y="1485100"/>
            <a:ext cx="8614500" cy="37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3F3F3F"/>
                </a:solidFill>
              </a:rPr>
              <a:t>A </a:t>
            </a:r>
            <a:r>
              <a:rPr lang="en-US" sz="2200" b="1">
                <a:solidFill>
                  <a:srgbClr val="3F3F3F"/>
                </a:solidFill>
              </a:rPr>
              <a:t>valid ballot </a:t>
            </a:r>
            <a:r>
              <a:rPr lang="en-US" sz="2200">
                <a:solidFill>
                  <a:srgbClr val="3F3F3F"/>
                </a:solidFill>
              </a:rPr>
              <a:t>clearly indicates the preference of the voter. </a:t>
            </a:r>
            <a:endParaRPr sz="2200">
              <a:solidFill>
                <a:srgbClr val="3F3F3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3F3F3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3F3F3F"/>
                </a:solidFill>
              </a:rPr>
              <a:t>You may vote for more than one candidate if there is more than one person elected in the race.</a:t>
            </a:r>
            <a:endParaRPr sz="2200">
              <a:solidFill>
                <a:srgbClr val="3F3F3F"/>
              </a:solidFill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800">
              <a:solidFill>
                <a:srgbClr val="FFFFFF"/>
              </a:solidFill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800">
              <a:solidFill>
                <a:srgbClr val="3F3F3F"/>
              </a:solidFill>
            </a:endParaRPr>
          </a:p>
        </p:txBody>
      </p:sp>
      <p:pic>
        <p:nvPicPr>
          <p:cNvPr id="116" name="Google Shape;116;g158415629b3_0_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53427" y="3062048"/>
            <a:ext cx="4664873" cy="36562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58415629b3_0_70"/>
          <p:cNvSpPr txBox="1">
            <a:spLocks noGrp="1"/>
          </p:cNvSpPr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lang="en-US" sz="3400">
                <a:latin typeface="DM Sans"/>
                <a:ea typeface="DM Sans"/>
                <a:cs typeface="DM Sans"/>
                <a:sym typeface="DM Sans"/>
              </a:rPr>
              <a:t>Rejected ballots</a:t>
            </a:r>
            <a:endParaRPr/>
          </a:p>
        </p:txBody>
      </p:sp>
      <p:sp>
        <p:nvSpPr>
          <p:cNvPr id="122" name="Google Shape;122;g158415629b3_0_70"/>
          <p:cNvSpPr txBox="1"/>
          <p:nvPr/>
        </p:nvSpPr>
        <p:spPr>
          <a:xfrm>
            <a:off x="357900" y="1487900"/>
            <a:ext cx="78714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3F3F3F"/>
                </a:solidFill>
              </a:rPr>
              <a:t>A </a:t>
            </a:r>
            <a:r>
              <a:rPr lang="en-US" sz="2200" b="1">
                <a:solidFill>
                  <a:srgbClr val="3F3F3F"/>
                </a:solidFill>
              </a:rPr>
              <a:t>rejected ballot </a:t>
            </a:r>
            <a:r>
              <a:rPr lang="en-US" sz="2200">
                <a:solidFill>
                  <a:srgbClr val="3F3F3F"/>
                </a:solidFill>
              </a:rPr>
              <a:t>is a ballot that cannot be counted because the voter’s </a:t>
            </a:r>
            <a:r>
              <a:rPr lang="en-US" sz="2200" u="sng">
                <a:solidFill>
                  <a:srgbClr val="3F3F3F"/>
                </a:solidFill>
              </a:rPr>
              <a:t>choice is not clear</a:t>
            </a:r>
            <a:r>
              <a:rPr lang="en-US" sz="2200">
                <a:solidFill>
                  <a:srgbClr val="3F3F3F"/>
                </a:solidFill>
              </a:rPr>
              <a:t>. </a:t>
            </a:r>
            <a:endParaRPr sz="2200">
              <a:solidFill>
                <a:srgbClr val="3F3F3F"/>
              </a:solidFill>
            </a:endParaRP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3F3F3F"/>
              </a:solidFill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>
              <a:solidFill>
                <a:srgbClr val="3F3F3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>
              <a:solidFill>
                <a:srgbClr val="3F3F3F"/>
              </a:solidFill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800">
              <a:solidFill>
                <a:srgbClr val="3F3F3F"/>
              </a:solidFill>
            </a:endParaRPr>
          </a:p>
        </p:txBody>
      </p:sp>
      <p:pic>
        <p:nvPicPr>
          <p:cNvPr id="123" name="Google Shape;123;g158415629b3_0_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36306" y="2806700"/>
            <a:ext cx="4648458" cy="36018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58415629b3_0_77"/>
          <p:cNvSpPr txBox="1">
            <a:spLocks noGrp="1"/>
          </p:cNvSpPr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</a:pPr>
            <a:r>
              <a:rPr lang="en-US" sz="3400">
                <a:latin typeface="DM Sans"/>
                <a:ea typeface="DM Sans"/>
                <a:cs typeface="DM Sans"/>
                <a:sym typeface="DM Sans"/>
              </a:rPr>
              <a:t>Discussion</a:t>
            </a:r>
            <a:endParaRPr/>
          </a:p>
        </p:txBody>
      </p:sp>
      <p:sp>
        <p:nvSpPr>
          <p:cNvPr id="129" name="Google Shape;129;g158415629b3_0_77"/>
          <p:cNvSpPr txBox="1"/>
          <p:nvPr/>
        </p:nvSpPr>
        <p:spPr>
          <a:xfrm>
            <a:off x="336050" y="1493700"/>
            <a:ext cx="7886700" cy="387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>
                <a:solidFill>
                  <a:srgbClr val="3F3F3F"/>
                </a:solidFill>
              </a:rPr>
              <a:t>• Do you think voting is easy or challenging? Why?</a:t>
            </a:r>
            <a:endParaRPr>
              <a:solidFill>
                <a:srgbClr val="3F3F3F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i="0" u="none" strike="noStrike" cap="none">
              <a:solidFill>
                <a:srgbClr val="3F3F3F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>
                <a:solidFill>
                  <a:srgbClr val="3F3F3F"/>
                </a:solidFill>
              </a:rPr>
              <a:t>• Do you feel ready to vote in the Student Vote</a:t>
            </a:r>
            <a:endParaRPr>
              <a:solidFill>
                <a:srgbClr val="3F3F3F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>
                <a:solidFill>
                  <a:srgbClr val="3F3F3F"/>
                </a:solidFill>
              </a:rPr>
              <a:t>election? Why or why not?</a:t>
            </a:r>
            <a:endParaRPr>
              <a:solidFill>
                <a:srgbClr val="3F3F3F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i="0" u="none" strike="noStrike" cap="none">
              <a:solidFill>
                <a:srgbClr val="3F3F3F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i="0" u="none" strike="noStrike" cap="none">
                <a:solidFill>
                  <a:srgbClr val="3F3F3F"/>
                </a:solidFill>
              </a:rPr>
              <a:t>• Will you vote in elections when you turn 18 years old?</a:t>
            </a:r>
            <a:endParaRPr sz="2400" i="0" u="none" strike="noStrike" cap="none">
              <a:solidFill>
                <a:srgbClr val="3F3F3F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i="0" u="none" strike="noStrike" cap="none">
              <a:solidFill>
                <a:srgbClr val="3F3F3F"/>
              </a:solidFill>
            </a:endParaRPr>
          </a:p>
          <a:p>
            <a:pPr marL="228600" marR="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200" i="0" u="none" strike="noStrike" cap="none">
              <a:solidFill>
                <a:srgbClr val="3F3F3F"/>
              </a:solidFill>
            </a:endParaRPr>
          </a:p>
        </p:txBody>
      </p:sp>
      <p:pic>
        <p:nvPicPr>
          <p:cNvPr id="130" name="Google Shape;130;g158415629b3_0_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07550" y="4901250"/>
            <a:ext cx="1743700" cy="172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"/>
          <p:cNvSpPr txBox="1"/>
          <p:nvPr/>
        </p:nvSpPr>
        <p:spPr>
          <a:xfrm>
            <a:off x="394013" y="1534499"/>
            <a:ext cx="7543800" cy="22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-US" sz="250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How do I vote in local elections?</a:t>
            </a:r>
            <a:endParaRPr sz="2500" b="0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3600"/>
              <a:buFont typeface="Arial"/>
              <a:buNone/>
            </a:pPr>
            <a:endParaRPr sz="36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4"/>
          <p:cNvSpPr/>
          <p:nvPr/>
        </p:nvSpPr>
        <p:spPr>
          <a:xfrm>
            <a:off x="357897" y="254125"/>
            <a:ext cx="84282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endParaRPr sz="3400" b="1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61" name="Google Shape;61;p4" descr="Spending limits kick in as British Columbia civic elections officially kick  off | Globalnews.c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57816" y="2114962"/>
            <a:ext cx="5428361" cy="4071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58415629b3_0_0"/>
          <p:cNvSpPr txBox="1">
            <a:spLocks noGrp="1"/>
          </p:cNvSpPr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latin typeface="DM Sans"/>
                <a:ea typeface="DM Sans"/>
                <a:cs typeface="DM Sans"/>
                <a:sym typeface="DM Sans"/>
              </a:rPr>
              <a:t>Voting by secret ballot</a:t>
            </a:r>
            <a:endParaRPr/>
          </a:p>
        </p:txBody>
      </p:sp>
      <p:sp>
        <p:nvSpPr>
          <p:cNvPr id="67" name="Google Shape;67;g158415629b3_0_0"/>
          <p:cNvSpPr txBox="1"/>
          <p:nvPr/>
        </p:nvSpPr>
        <p:spPr>
          <a:xfrm>
            <a:off x="609600" y="1676400"/>
            <a:ext cx="8266200" cy="16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3F3F3F"/>
                </a:solidFill>
              </a:rPr>
              <a:t>Voting in local elections is done by </a:t>
            </a:r>
            <a:r>
              <a:rPr lang="en-US" sz="2200" b="1">
                <a:solidFill>
                  <a:srgbClr val="3F3F3F"/>
                </a:solidFill>
              </a:rPr>
              <a:t>secret ballot</a:t>
            </a:r>
            <a:r>
              <a:rPr lang="en-US" sz="2200">
                <a:solidFill>
                  <a:srgbClr val="3F3F3F"/>
                </a:solidFill>
              </a:rPr>
              <a:t>.</a:t>
            </a:r>
            <a:endParaRPr sz="2200">
              <a:solidFill>
                <a:srgbClr val="3F3F3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3F3F3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3F3F3F"/>
                </a:solidFill>
              </a:rPr>
              <a:t>Voters mark their ballot behind a privacy screen and fold their ballot to hide their choice. </a:t>
            </a:r>
            <a:br>
              <a:rPr lang="en-US" sz="2200">
                <a:solidFill>
                  <a:srgbClr val="3F3F3F"/>
                </a:solidFill>
              </a:rPr>
            </a:br>
            <a:endParaRPr sz="2200" b="1">
              <a:solidFill>
                <a:srgbClr val="3F3F3F"/>
              </a:solidFill>
            </a:endParaRPr>
          </a:p>
        </p:txBody>
      </p:sp>
      <p:pic>
        <p:nvPicPr>
          <p:cNvPr id="68" name="Google Shape;68;g158415629b3_0_0" descr="Local Elections &amp; Voting - Strathcona Regional District - Strathcona  Regional Distric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5200" y="3429524"/>
            <a:ext cx="6734851" cy="3091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58415629b3_0_5"/>
          <p:cNvSpPr txBox="1">
            <a:spLocks noGrp="1"/>
          </p:cNvSpPr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latin typeface="DM Sans"/>
                <a:ea typeface="DM Sans"/>
                <a:cs typeface="DM Sans"/>
                <a:sym typeface="DM Sans"/>
              </a:rPr>
              <a:t>Who is qualified to vote?</a:t>
            </a:r>
            <a:endParaRPr/>
          </a:p>
        </p:txBody>
      </p:sp>
      <p:sp>
        <p:nvSpPr>
          <p:cNvPr id="74" name="Google Shape;74;g158415629b3_0_5"/>
          <p:cNvSpPr txBox="1"/>
          <p:nvPr/>
        </p:nvSpPr>
        <p:spPr>
          <a:xfrm>
            <a:off x="495813" y="1509175"/>
            <a:ext cx="79089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3F3F3F"/>
                </a:solidFill>
              </a:rPr>
              <a:t>To be able to vote in B.C. </a:t>
            </a:r>
            <a:r>
              <a:rPr lang="en-US" sz="2200" b="1">
                <a:solidFill>
                  <a:srgbClr val="3F3F3F"/>
                </a:solidFill>
              </a:rPr>
              <a:t>local elections</a:t>
            </a:r>
            <a:r>
              <a:rPr lang="en-US" sz="2200">
                <a:solidFill>
                  <a:srgbClr val="3F3F3F"/>
                </a:solidFill>
              </a:rPr>
              <a:t>, you must be:</a:t>
            </a:r>
            <a:endParaRPr sz="2200">
              <a:solidFill>
                <a:srgbClr val="3F3F3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3F3F3F"/>
              </a:solidFill>
            </a:endParaRP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</a:pPr>
            <a:r>
              <a:rPr lang="en-US" sz="2200">
                <a:solidFill>
                  <a:srgbClr val="3F3F3F"/>
                </a:solidFill>
              </a:rPr>
              <a:t>18 years of age</a:t>
            </a:r>
            <a:endParaRPr sz="2800">
              <a:solidFill>
                <a:srgbClr val="3F3F3F"/>
              </a:solidFill>
            </a:endParaRP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</a:pPr>
            <a:r>
              <a:rPr lang="en-US" sz="2200">
                <a:solidFill>
                  <a:srgbClr val="3F3F3F"/>
                </a:solidFill>
              </a:rPr>
              <a:t>A Canadian citizen</a:t>
            </a:r>
            <a:endParaRPr sz="2800">
              <a:solidFill>
                <a:srgbClr val="3F3F3F"/>
              </a:solidFill>
            </a:endParaRP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</a:pPr>
            <a:r>
              <a:rPr lang="en-US" sz="2200">
                <a:solidFill>
                  <a:srgbClr val="3F3F3F"/>
                </a:solidFill>
              </a:rPr>
              <a:t>A resident of B.C. for six months</a:t>
            </a:r>
            <a:endParaRPr sz="2800">
              <a:solidFill>
                <a:srgbClr val="3F3F3F"/>
              </a:solidFill>
            </a:endParaRP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</a:pPr>
            <a:r>
              <a:rPr lang="en-US" sz="2200">
                <a:solidFill>
                  <a:srgbClr val="3F3F3F"/>
                </a:solidFill>
              </a:rPr>
              <a:t>Live or own property where you plan to vote</a:t>
            </a:r>
            <a:endParaRPr sz="2200">
              <a:solidFill>
                <a:srgbClr val="3F3F3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600">
              <a:solidFill>
                <a:srgbClr val="3F3F3F"/>
              </a:solidFill>
            </a:endParaRPr>
          </a:p>
        </p:txBody>
      </p:sp>
      <p:pic>
        <p:nvPicPr>
          <p:cNvPr id="75" name="Google Shape;75;g158415629b3_0_5" descr="18 birthday cak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58025" y="3676524"/>
            <a:ext cx="2351051" cy="175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g158415629b3_0_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0450" y="3676525"/>
            <a:ext cx="2202550" cy="17559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58415629b3_0_10"/>
          <p:cNvSpPr txBox="1">
            <a:spLocks noGrp="1"/>
          </p:cNvSpPr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latin typeface="DM Sans"/>
                <a:ea typeface="DM Sans"/>
                <a:cs typeface="DM Sans"/>
                <a:sym typeface="DM Sans"/>
              </a:rPr>
              <a:t>Who organizes local elections?</a:t>
            </a:r>
            <a:endParaRPr/>
          </a:p>
        </p:txBody>
      </p:sp>
      <p:sp>
        <p:nvSpPr>
          <p:cNvPr id="83" name="Google Shape;83;g158415629b3_0_10"/>
          <p:cNvSpPr txBox="1"/>
          <p:nvPr/>
        </p:nvSpPr>
        <p:spPr>
          <a:xfrm>
            <a:off x="5334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000"/>
              <a:buChar char="•"/>
            </a:pPr>
            <a:r>
              <a:rPr lang="en-US" sz="2800">
                <a:solidFill>
                  <a:srgbClr val="132E4D"/>
                </a:solidFill>
              </a:rPr>
              <a:t>The provincial government sets out common rules that all voters and candidates must follow.</a:t>
            </a:r>
            <a:endParaRPr sz="2800">
              <a:solidFill>
                <a:srgbClr val="132E4D"/>
              </a:solidFill>
            </a:endParaRPr>
          </a:p>
          <a:p>
            <a:pPr marL="457200" lvl="0" indent="-26670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132E4D"/>
              </a:solidFill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000"/>
              <a:buChar char="•"/>
            </a:pPr>
            <a:r>
              <a:rPr lang="en-US" sz="2800">
                <a:solidFill>
                  <a:srgbClr val="132E4D"/>
                </a:solidFill>
              </a:rPr>
              <a:t>However, municipalities and regional districts are responsible for conducting the elections. </a:t>
            </a:r>
            <a:br>
              <a:rPr lang="en-US" sz="2800">
                <a:solidFill>
                  <a:srgbClr val="132E4D"/>
                </a:solidFill>
              </a:rPr>
            </a:br>
            <a:endParaRPr sz="2800">
              <a:solidFill>
                <a:srgbClr val="132E4D"/>
              </a:solidFill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000"/>
              <a:buChar char="•"/>
            </a:pPr>
            <a:r>
              <a:rPr lang="en-US" sz="2800">
                <a:solidFill>
                  <a:srgbClr val="132E4D"/>
                </a:solidFill>
              </a:rPr>
              <a:t>Every municipality and regional district has a chief election officer who is in charge of running the election. </a:t>
            </a:r>
            <a:endParaRPr sz="3000">
              <a:solidFill>
                <a:srgbClr val="132E4D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58415629b3_0_15"/>
          <p:cNvSpPr txBox="1">
            <a:spLocks noGrp="1"/>
          </p:cNvSpPr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latin typeface="DM Sans"/>
                <a:ea typeface="DM Sans"/>
                <a:cs typeface="DM Sans"/>
                <a:sym typeface="DM Sans"/>
              </a:rPr>
              <a:t>What are </a:t>
            </a:r>
            <a:r>
              <a:rPr lang="en-US" sz="2800">
                <a:latin typeface="DM Sans"/>
                <a:ea typeface="DM Sans"/>
                <a:cs typeface="DM Sans"/>
                <a:sym typeface="DM Sans"/>
              </a:rPr>
              <a:t>different</a:t>
            </a:r>
            <a:r>
              <a:rPr lang="en-US" sz="3100">
                <a:latin typeface="DM Sans"/>
                <a:ea typeface="DM Sans"/>
                <a:cs typeface="DM Sans"/>
                <a:sym typeface="DM Sans"/>
              </a:rPr>
              <a:t> ways a person can vote?</a:t>
            </a:r>
            <a:endParaRPr/>
          </a:p>
        </p:txBody>
      </p:sp>
      <p:sp>
        <p:nvSpPr>
          <p:cNvPr id="89" name="Google Shape;89;g158415629b3_0_15"/>
          <p:cNvSpPr txBox="1"/>
          <p:nvPr/>
        </p:nvSpPr>
        <p:spPr>
          <a:xfrm>
            <a:off x="415875" y="1447800"/>
            <a:ext cx="7848600" cy="50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r>
              <a:rPr lang="en-US" sz="2800">
                <a:solidFill>
                  <a:srgbClr val="132E4D"/>
                </a:solidFill>
              </a:rPr>
              <a:t>Each municipality is responsible for conducting their election and determining the methods used. </a:t>
            </a:r>
            <a:endParaRPr sz="2800">
              <a:solidFill>
                <a:srgbClr val="132E4D"/>
              </a:solidFill>
            </a:endParaRPr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132E4D"/>
              </a:solidFill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r>
              <a:rPr lang="en-US" sz="2800">
                <a:solidFill>
                  <a:srgbClr val="132E4D"/>
                </a:solidFill>
              </a:rPr>
              <a:t>Options can include:</a:t>
            </a:r>
            <a:endParaRPr sz="2800">
              <a:solidFill>
                <a:srgbClr val="132E4D"/>
              </a:solidFill>
            </a:endParaRPr>
          </a:p>
          <a:p>
            <a:pPr marL="914400" lvl="1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r>
              <a:rPr lang="en-US" sz="2400">
                <a:solidFill>
                  <a:srgbClr val="132E4D"/>
                </a:solidFill>
              </a:rPr>
              <a:t>In person</a:t>
            </a:r>
            <a:endParaRPr sz="2400">
              <a:solidFill>
                <a:srgbClr val="132E4D"/>
              </a:solidFill>
            </a:endParaRPr>
          </a:p>
          <a:p>
            <a:pPr marL="914400" lvl="1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r>
              <a:rPr lang="en-US" sz="2400">
                <a:solidFill>
                  <a:srgbClr val="132E4D"/>
                </a:solidFill>
              </a:rPr>
              <a:t>By mail</a:t>
            </a:r>
            <a:endParaRPr sz="2400">
              <a:solidFill>
                <a:srgbClr val="132E4D"/>
              </a:solidFill>
            </a:endParaRPr>
          </a:p>
          <a:p>
            <a:pPr marL="914400" lvl="1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r>
              <a:rPr lang="en-US" sz="2400">
                <a:solidFill>
                  <a:srgbClr val="132E4D"/>
                </a:solidFill>
              </a:rPr>
              <a:t>Special voting opportunities held in hospitals</a:t>
            </a:r>
            <a:endParaRPr sz="18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58415629b3_0_20"/>
          <p:cNvSpPr txBox="1">
            <a:spLocks noGrp="1"/>
          </p:cNvSpPr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latin typeface="DM Sans"/>
                <a:ea typeface="DM Sans"/>
                <a:cs typeface="DM Sans"/>
                <a:sym typeface="DM Sans"/>
              </a:rPr>
              <a:t>Where do I vote?</a:t>
            </a:r>
            <a:endParaRPr/>
          </a:p>
        </p:txBody>
      </p:sp>
      <p:sp>
        <p:nvSpPr>
          <p:cNvPr id="95" name="Google Shape;95;g158415629b3_0_20"/>
          <p:cNvSpPr txBox="1"/>
          <p:nvPr/>
        </p:nvSpPr>
        <p:spPr>
          <a:xfrm>
            <a:off x="392750" y="149365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•"/>
            </a:pPr>
            <a:r>
              <a:rPr lang="en-US" sz="2800">
                <a:solidFill>
                  <a:srgbClr val="132E4D"/>
                </a:solidFill>
              </a:rPr>
              <a:t>You can find your voting place on your municipality or regional district website and through documentation mailed to voters. </a:t>
            </a:r>
            <a:endParaRPr sz="220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0000"/>
                </a:solidFill>
              </a:rPr>
              <a:t> </a:t>
            </a:r>
            <a:endParaRPr sz="2200">
              <a:solidFill>
                <a:srgbClr val="132E4D"/>
              </a:solidFill>
            </a:endParaRPr>
          </a:p>
          <a:p>
            <a:pPr marL="6096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</a:pPr>
            <a:r>
              <a:rPr lang="en-US" sz="2800">
                <a:solidFill>
                  <a:srgbClr val="132E4D"/>
                </a:solidFill>
              </a:rPr>
              <a:t>Electors who are away, busy or unable to vote on voting day, have the option of participating in </a:t>
            </a:r>
            <a:r>
              <a:rPr lang="en-US" sz="2800" b="1">
                <a:solidFill>
                  <a:srgbClr val="132E4D"/>
                </a:solidFill>
              </a:rPr>
              <a:t>advance voting</a:t>
            </a:r>
            <a:r>
              <a:rPr lang="en-US" sz="2800">
                <a:solidFill>
                  <a:srgbClr val="132E4D"/>
                </a:solidFill>
              </a:rPr>
              <a:t>. </a:t>
            </a: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58415629b3_0_43"/>
          <p:cNvSpPr txBox="1">
            <a:spLocks noGrp="1"/>
          </p:cNvSpPr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latin typeface="DM Sans"/>
                <a:ea typeface="DM Sans"/>
                <a:cs typeface="DM Sans"/>
                <a:sym typeface="DM Sans"/>
              </a:rPr>
              <a:t>What is the process for voting?</a:t>
            </a:r>
            <a:endParaRPr/>
          </a:p>
        </p:txBody>
      </p:sp>
      <p:sp>
        <p:nvSpPr>
          <p:cNvPr id="101" name="Google Shape;101;g158415629b3_0_43"/>
          <p:cNvSpPr txBox="1"/>
          <p:nvPr/>
        </p:nvSpPr>
        <p:spPr>
          <a:xfrm>
            <a:off x="309800" y="1460200"/>
            <a:ext cx="8196000" cy="44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286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1800"/>
              <a:buAutoNum type="arabicPeriod"/>
            </a:pPr>
            <a:r>
              <a:rPr lang="en-US" sz="2400">
                <a:solidFill>
                  <a:srgbClr val="132E4D"/>
                </a:solidFill>
              </a:rPr>
              <a:t>Once you confirm your eligibility, you are given a ballot. </a:t>
            </a:r>
            <a:endParaRPr sz="2800">
              <a:solidFill>
                <a:srgbClr val="132E4D"/>
              </a:solidFill>
            </a:endParaRPr>
          </a:p>
          <a:p>
            <a:pPr marL="6286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1800"/>
              <a:buAutoNum type="arabicPeriod"/>
            </a:pPr>
            <a:r>
              <a:rPr lang="en-US" sz="2400">
                <a:solidFill>
                  <a:srgbClr val="132E4D"/>
                </a:solidFill>
              </a:rPr>
              <a:t>Go behind a voting screen and mark your ballot. </a:t>
            </a:r>
            <a:endParaRPr sz="2800">
              <a:solidFill>
                <a:srgbClr val="132E4D"/>
              </a:solidFill>
            </a:endParaRPr>
          </a:p>
          <a:p>
            <a:pPr marL="6286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1800"/>
              <a:buAutoNum type="arabicPeriod"/>
            </a:pPr>
            <a:r>
              <a:rPr lang="en-US" sz="2400">
                <a:solidFill>
                  <a:srgbClr val="132E4D"/>
                </a:solidFill>
              </a:rPr>
              <a:t>Hand your folded ballot back to the voting clerk. </a:t>
            </a:r>
            <a:endParaRPr sz="2800">
              <a:solidFill>
                <a:srgbClr val="132E4D"/>
              </a:solidFill>
            </a:endParaRPr>
          </a:p>
          <a:p>
            <a:pPr marL="6286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1800"/>
              <a:buAutoNum type="arabicPeriod"/>
            </a:pPr>
            <a:r>
              <a:rPr lang="en-US" sz="2400">
                <a:solidFill>
                  <a:srgbClr val="132E4D"/>
                </a:solidFill>
              </a:rPr>
              <a:t>Your ballot is recorded and counted. </a:t>
            </a:r>
            <a:endParaRPr sz="2800">
              <a:solidFill>
                <a:srgbClr val="132E4D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g158415629b3_0_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3087" y="4004656"/>
            <a:ext cx="3369425" cy="22564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58415629b3_0_48"/>
          <p:cNvSpPr txBox="1">
            <a:spLocks noGrp="1"/>
          </p:cNvSpPr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latin typeface="DM Sans"/>
                <a:ea typeface="DM Sans"/>
                <a:cs typeface="DM Sans"/>
                <a:sym typeface="DM Sans"/>
              </a:rPr>
              <a:t>How do I mark my ballot?</a:t>
            </a:r>
            <a:endParaRPr/>
          </a:p>
        </p:txBody>
      </p:sp>
      <p:sp>
        <p:nvSpPr>
          <p:cNvPr id="108" name="Google Shape;108;g158415629b3_0_48"/>
          <p:cNvSpPr txBox="1"/>
          <p:nvPr/>
        </p:nvSpPr>
        <p:spPr>
          <a:xfrm>
            <a:off x="4836525" y="1719375"/>
            <a:ext cx="3942300" cy="323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</a:pPr>
            <a:r>
              <a:rPr lang="en-US" sz="2200">
                <a:solidFill>
                  <a:srgbClr val="3F3F3F"/>
                </a:solidFill>
              </a:rPr>
              <a:t>A</a:t>
            </a:r>
            <a:r>
              <a:rPr lang="en-US" sz="2200" b="1">
                <a:solidFill>
                  <a:srgbClr val="3F3F3F"/>
                </a:solidFill>
              </a:rPr>
              <a:t> ballot</a:t>
            </a:r>
            <a:r>
              <a:rPr lang="en-US" sz="2200">
                <a:solidFill>
                  <a:srgbClr val="3F3F3F"/>
                </a:solidFill>
              </a:rPr>
              <a:t> lists the names of the candidates running for each position in your local elections. </a:t>
            </a:r>
            <a:endParaRPr sz="2200">
              <a:solidFill>
                <a:srgbClr val="3F3F3F"/>
              </a:solidFill>
            </a:endParaRPr>
          </a:p>
          <a:p>
            <a:pPr marL="228600" lvl="0" indent="-7620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3F3F3F"/>
              </a:solidFill>
            </a:endParaRP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</a:pPr>
            <a:r>
              <a:rPr lang="en-US" sz="2200">
                <a:solidFill>
                  <a:srgbClr val="3F3F3F"/>
                </a:solidFill>
              </a:rPr>
              <a:t>As long as you appropriately mark the ballot according to the number of choices, your votes will be counted.</a:t>
            </a:r>
            <a:endParaRPr sz="2200">
              <a:solidFill>
                <a:srgbClr val="3F3F3F"/>
              </a:solidFill>
            </a:endParaRPr>
          </a:p>
        </p:txBody>
      </p:sp>
      <p:pic>
        <p:nvPicPr>
          <p:cNvPr id="109" name="Google Shape;109;g158415629b3_0_48" descr="https://images.thestar.com/MUD-ctK0Jfdl_I7sPc9Lt16okGA=/1109x756/smart/filters:cb(2700061000)/https:/www.thestar.com/content/dam/thestar/news/queenspark/2018/06/07/more-than-280000-ontario-students-hand-ndp-a-majority-in-mock-election/civix_vot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8622" y="1811700"/>
            <a:ext cx="4474066" cy="304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395</Words>
  <Application>Microsoft Office PowerPoint</Application>
  <PresentationFormat>On-screen Show (4:3)</PresentationFormat>
  <Paragraphs>53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DM Sans</vt:lpstr>
      <vt:lpstr>Calibri</vt:lpstr>
      <vt:lpstr>Office Theme</vt:lpstr>
      <vt:lpstr>SLIDE DECK 8:  The Voting Process</vt:lpstr>
      <vt:lpstr>PowerPoint Presentation</vt:lpstr>
      <vt:lpstr>Voting by secret ballot</vt:lpstr>
      <vt:lpstr>Who is qualified to vote?</vt:lpstr>
      <vt:lpstr>Who organizes local elections?</vt:lpstr>
      <vt:lpstr>What are different ways a person can vote?</vt:lpstr>
      <vt:lpstr>Where do I vote?</vt:lpstr>
      <vt:lpstr>What is the process for voting?</vt:lpstr>
      <vt:lpstr>How do I mark my ballot?</vt:lpstr>
      <vt:lpstr>Valid ballots</vt:lpstr>
      <vt:lpstr>Rejected ballots</vt:lpstr>
      <vt:lpstr>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DECK 8:  The Voting Process</dc:title>
  <dc:creator>Lisa Neily</dc:creator>
  <cp:lastModifiedBy>Dan Allan</cp:lastModifiedBy>
  <cp:revision>1</cp:revision>
  <dcterms:created xsi:type="dcterms:W3CDTF">2019-08-21T15:37:09Z</dcterms:created>
  <dcterms:modified xsi:type="dcterms:W3CDTF">2022-09-28T03:13:20Z</dcterms:modified>
</cp:coreProperties>
</file>