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9144000"/>
  <p:notesSz cx="6858000" cy="9144000"/>
  <p:embeddedFontLst>
    <p:embeddedFont>
      <p:font typeface="DM Sans Medium"/>
      <p:regular r:id="rId9"/>
      <p:bold r:id="rId10"/>
      <p:italic r:id="rId11"/>
      <p:boldItalic r:id="rId12"/>
    </p:embeddedFont>
    <p:embeddedFont>
      <p:font typeface="DM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hTkZ6h8QvuDAaCw/QuhQpSOB4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MSansMedium-italic.fntdata"/><Relationship Id="rId10" Type="http://schemas.openxmlformats.org/officeDocument/2006/relationships/font" Target="fonts/DMSansMedium-bold.fntdata"/><Relationship Id="rId13" Type="http://schemas.openxmlformats.org/officeDocument/2006/relationships/font" Target="fonts/DMSans-regular.fntdata"/><Relationship Id="rId12" Type="http://schemas.openxmlformats.org/officeDocument/2006/relationships/font" Target="fonts/DMSans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DMSansMedium-regular.fntdata"/><Relationship Id="rId15" Type="http://schemas.openxmlformats.org/officeDocument/2006/relationships/font" Target="fonts/DMSans-italic.fntdata"/><Relationship Id="rId14" Type="http://schemas.openxmlformats.org/officeDocument/2006/relationships/font" Target="fonts/DMSans-bold.fntdata"/><Relationship Id="rId17" Type="http://customschemas.google.com/relationships/presentationmetadata" Target="metadata"/><Relationship Id="rId16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c0e3285b9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dc0e3285b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dc0e3285b9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e235939d5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3e235939d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33e235939d5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c0e3285b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dc0e3285b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dc0e3285b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60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219" y="250229"/>
            <a:ext cx="2721629" cy="219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0826" y="5273432"/>
            <a:ext cx="1086359" cy="1328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364351" y="25964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0360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419202" y="2248471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SLIDE DECK 1:</a:t>
            </a:r>
            <a:br>
              <a:rPr lang="en-GB" sz="4000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GB" sz="4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Democracy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c0e3285b9_0_7"/>
          <p:cNvSpPr txBox="1"/>
          <p:nvPr>
            <p:ph idx="1" type="body"/>
          </p:nvPr>
        </p:nvSpPr>
        <p:spPr>
          <a:xfrm>
            <a:off x="515125" y="4894300"/>
            <a:ext cx="79278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000">
                <a:latin typeface="DM Sans Medium"/>
                <a:ea typeface="DM Sans Medium"/>
                <a:cs typeface="DM Sans Medium"/>
                <a:sym typeface="DM Sans Medium"/>
              </a:rPr>
              <a:t>It’s the last day of school and your class is watching </a:t>
            </a:r>
            <a:r>
              <a:rPr b="1" lang="en-GB" sz="2000">
                <a:latin typeface="DM Sans"/>
                <a:ea typeface="DM Sans"/>
                <a:cs typeface="DM Sans"/>
                <a:sym typeface="DM Sans"/>
              </a:rPr>
              <a:t>“Jumanji: The Next Level''</a:t>
            </a:r>
            <a:r>
              <a:rPr lang="en-GB" sz="2000">
                <a:latin typeface="DM Sans Medium"/>
                <a:ea typeface="DM Sans Medium"/>
                <a:cs typeface="DM Sans Medium"/>
                <a:sym typeface="DM Sans Medium"/>
              </a:rPr>
              <a:t>. Twenty minutes into the movie, the screen starts flickering. Suddenly, a black hole appears from within the projector screen and your class is sucked into the hole and transported to the jungle in Jumanji.</a:t>
            </a:r>
            <a:endParaRPr sz="20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dc0e3285b9_0_7"/>
          <p:cNvSpPr txBox="1"/>
          <p:nvPr>
            <p:ph type="title"/>
          </p:nvPr>
        </p:nvSpPr>
        <p:spPr>
          <a:xfrm>
            <a:off x="354700" y="182727"/>
            <a:ext cx="85206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3800">
                <a:latin typeface="DM Sans"/>
                <a:ea typeface="DM Sans"/>
                <a:cs typeface="DM Sans"/>
                <a:sym typeface="DM Sans"/>
              </a:rPr>
              <a:t>Scenario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6" name="Google Shape;96;gdc0e3285b9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563" y="1426890"/>
            <a:ext cx="5947532" cy="333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dc0e3285b9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25" y="1784589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dc0e3285b9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9538" y="1968125"/>
            <a:ext cx="1479300" cy="7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e235939d5_0_1"/>
          <p:cNvSpPr txBox="1"/>
          <p:nvPr>
            <p:ph idx="1" type="body"/>
          </p:nvPr>
        </p:nvSpPr>
        <p:spPr>
          <a:xfrm>
            <a:off x="587950" y="5203150"/>
            <a:ext cx="8144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000">
                <a:latin typeface="DM Sans Medium"/>
                <a:ea typeface="DM Sans Medium"/>
                <a:cs typeface="DM Sans Medium"/>
                <a:sym typeface="DM Sans Medium"/>
              </a:rPr>
              <a:t>Since your teacher was out of the classroom, only students were transported to the jungle. There are no adults. Your challenge is to decide how to </a:t>
            </a:r>
            <a:r>
              <a:rPr b="1" lang="en-GB" sz="2000">
                <a:latin typeface="DM Sans"/>
                <a:ea typeface="DM Sans"/>
                <a:cs typeface="DM Sans"/>
                <a:sym typeface="DM Sans"/>
              </a:rPr>
              <a:t>live together as a community</a:t>
            </a:r>
            <a:r>
              <a:rPr lang="en-GB" sz="2000">
                <a:latin typeface="DM Sans Medium"/>
                <a:ea typeface="DM Sans Medium"/>
                <a:cs typeface="DM Sans Medium"/>
                <a:sym typeface="DM Sans Medium"/>
              </a:rPr>
              <a:t>.</a:t>
            </a:r>
            <a:endParaRPr sz="20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33e235939d5_0_1"/>
          <p:cNvSpPr txBox="1"/>
          <p:nvPr>
            <p:ph type="title"/>
          </p:nvPr>
        </p:nvSpPr>
        <p:spPr>
          <a:xfrm>
            <a:off x="354700" y="182727"/>
            <a:ext cx="85206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3800">
                <a:latin typeface="DM Sans"/>
                <a:ea typeface="DM Sans"/>
                <a:cs typeface="DM Sans"/>
                <a:sym typeface="DM Sans"/>
              </a:rPr>
              <a:t>Scenario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6" name="Google Shape;106;g33e235939d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325" y="1698987"/>
            <a:ext cx="6481350" cy="32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c0e3285b9_0_0"/>
          <p:cNvSpPr txBox="1"/>
          <p:nvPr>
            <p:ph idx="1" type="body"/>
          </p:nvPr>
        </p:nvSpPr>
        <p:spPr>
          <a:xfrm>
            <a:off x="238600" y="1446400"/>
            <a:ext cx="8294100" cy="4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GB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Explain how you will organize yourselves. Will you work together, in groups or independently? Will there be roles?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66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DM Sans Medium"/>
              <a:buChar char="•"/>
            </a:pPr>
            <a:r>
              <a:t/>
            </a:r>
            <a:endParaRPr sz="6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66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DM Sans Medium"/>
              <a:buChar char="•"/>
            </a:pPr>
            <a:r>
              <a:t/>
            </a:r>
            <a:endParaRPr sz="6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GB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What is your plan for finding food and setting up shelter? What other needs will you have?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GB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Who will be responsible for making decisions for the group? Describe the process involved in deciding who will be in charge.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GB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Will you establish any rules or code of conduct? If yes,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list some examples.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dc0e3285b9_0_0"/>
          <p:cNvSpPr txBox="1"/>
          <p:nvPr>
            <p:ph type="title"/>
          </p:nvPr>
        </p:nvSpPr>
        <p:spPr>
          <a:xfrm>
            <a:off x="354700" y="182727"/>
            <a:ext cx="85206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3800">
                <a:latin typeface="DM Sans"/>
                <a:ea typeface="DM Sans"/>
                <a:cs typeface="DM Sans"/>
                <a:sym typeface="DM Sans"/>
              </a:rPr>
              <a:t>Surviving Jumanji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