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DM Sans Medium"/>
      <p:regular r:id="rId17"/>
      <p:bold r:id="rId18"/>
      <p:italic r:id="rId19"/>
      <p:boldItalic r:id="rId20"/>
    </p:embeddedFont>
    <p:embeddedFont>
      <p:font typeface="DM Sans SemiBold"/>
      <p:regular r:id="rId21"/>
      <p:bold r:id="rId22"/>
      <p:italic r:id="rId23"/>
      <p:boldItalic r:id="rId24"/>
    </p:embeddedFont>
    <p:embeddedFont>
      <p:font typeface="DM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Medium-boldItalic.fntdata"/><Relationship Id="rId22" Type="http://schemas.openxmlformats.org/officeDocument/2006/relationships/font" Target="fonts/DMSansSemiBold-bold.fntdata"/><Relationship Id="rId21" Type="http://schemas.openxmlformats.org/officeDocument/2006/relationships/font" Target="fonts/DMSansSemiBold-regular.fntdata"/><Relationship Id="rId24" Type="http://schemas.openxmlformats.org/officeDocument/2006/relationships/font" Target="fonts/DMSansSemiBold-boldItalic.fntdata"/><Relationship Id="rId23" Type="http://schemas.openxmlformats.org/officeDocument/2006/relationships/font" Target="fonts/DM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.fntdata"/><Relationship Id="rId25" Type="http://schemas.openxmlformats.org/officeDocument/2006/relationships/font" Target="fonts/DMSans-regular.fntdata"/><Relationship Id="rId28" Type="http://schemas.openxmlformats.org/officeDocument/2006/relationships/font" Target="fonts/DMSans-boldItalic.fntdata"/><Relationship Id="rId27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MSansMedium-regular.fntdata"/><Relationship Id="rId16" Type="http://schemas.openxmlformats.org/officeDocument/2006/relationships/slide" Target="slides/slide11.xml"/><Relationship Id="rId19" Type="http://schemas.openxmlformats.org/officeDocument/2006/relationships/font" Target="fonts/DMSansMedium-italic.fntdata"/><Relationship Id="rId18" Type="http://schemas.openxmlformats.org/officeDocument/2006/relationships/font" Target="fonts/DM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Added more focus questions.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dde1b72b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0dde1b72b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e0dde1b7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Updated graphics.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41f4e966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41f4e96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CA"/>
              <a:t>New slide</a:t>
            </a:r>
            <a:endParaRPr/>
          </a:p>
        </p:txBody>
      </p:sp>
      <p:sp>
        <p:nvSpPr>
          <p:cNvPr id="119" name="Google Shape;119;g2e41f4e966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New images and text.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119fabf9c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5119fabf9c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35119fabf9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New images and text.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34ec468b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34ec468b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334ec468b3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219" y="250229"/>
            <a:ext cx="2721629" cy="219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826" y="5273432"/>
            <a:ext cx="1086359" cy="132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64351" y="25964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685800" y="1699825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8: </a:t>
            </a:r>
            <a:br>
              <a:rPr lang="en-CA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Post-Election Analysis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35219" y="21878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CA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35226" y="1412819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 pass a bill or law, the government must have support from more than half of the members of the House of Commons.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400">
              <a:solidFill>
                <a:srgbClr val="FF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does this mean for a minority government?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75" y="3698100"/>
            <a:ext cx="4328024" cy="264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350" y="4636575"/>
            <a:ext cx="2856124" cy="2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4294967295" type="body"/>
          </p:nvPr>
        </p:nvSpPr>
        <p:spPr>
          <a:xfrm>
            <a:off x="416400" y="1598525"/>
            <a:ext cx="804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 Medium"/>
              <a:buChar char="•"/>
            </a:pPr>
            <a:r>
              <a:rPr lang="en-CA" sz="26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did we learn from our Student Vote experience?</a:t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 Medium"/>
              <a:buChar char="•"/>
            </a:pPr>
            <a:r>
              <a:rPr lang="en-CA" sz="26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How do elections help shape our country?</a:t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 Medium"/>
              <a:buChar char="•"/>
            </a:pPr>
            <a:r>
              <a:rPr lang="en-CA" sz="26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can we do as young citizens to stay active in our communities before we can vote?</a:t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16410" y="256425"/>
            <a:ext cx="650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Final reflection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350" y="4636575"/>
            <a:ext cx="2856124" cy="2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00540" y="1498276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Medium"/>
              <a:buChar char="●"/>
            </a:pPr>
            <a:r>
              <a:rPr lang="en-CA" sz="26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How can we examine election results?</a:t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600"/>
              <a:buFont typeface="DM Sans Medium"/>
              <a:buChar char="●"/>
            </a:pPr>
            <a:r>
              <a:rPr lang="en-CA" sz="26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do election results tell us?</a:t>
            </a:r>
            <a:endParaRPr sz="2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00540" y="281718"/>
            <a:ext cx="769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Guiding questions</a:t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719" y="3106625"/>
            <a:ext cx="3973955" cy="29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325" y="4083475"/>
            <a:ext cx="1026750" cy="10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04743" y="2089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Seat </a:t>
            </a: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ount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26489" y="1397324"/>
            <a:ext cx="81345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Seat count is the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number of seats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that each party will have in the House of Commons.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It 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represents the number of local election races won by each party: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each win = 1 seat</a:t>
            </a:r>
            <a:endParaRPr sz="22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50" y="3274525"/>
            <a:ext cx="6170199" cy="32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7057350" y="3829600"/>
            <a:ext cx="19536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343 races </a:t>
            </a:r>
            <a:endParaRPr b="1" sz="2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     = </a:t>
            </a:r>
            <a:endParaRPr b="1" sz="2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343 seats</a:t>
            </a:r>
            <a:endParaRPr b="1" sz="2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95950" y="23528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Popular vote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232700" y="1584900"/>
            <a:ext cx="4587900" cy="4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popular vote refers to the total number of votes each party received across all ridings.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This is usually shown as a</a:t>
            </a:r>
            <a:r>
              <a:rPr b="1" lang="en-CA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percentage of all votes cast</a:t>
            </a: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in the election</a:t>
            </a: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Who won the popular vote in the 2021 federal election? Who won the popular vote in the 2021 Student Vote?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18608" l="28471" r="15405" t="4177"/>
          <a:stretch/>
        </p:blipFill>
        <p:spPr>
          <a:xfrm>
            <a:off x="5156328" y="6700"/>
            <a:ext cx="39876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558875" y="231014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The winning party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28650" y="1465550"/>
            <a:ext cx="7886700" cy="33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Even though the popular vote shows how many people voted for each party, it doesn’t decide who forms the government.</a:t>
            </a:r>
            <a:endParaRPr sz="2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CA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So, </a:t>
            </a:r>
            <a:r>
              <a:rPr b="1" lang="en-CA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</a:t>
            </a:r>
            <a:r>
              <a:rPr b="1" lang="en-CA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does a political party form government?</a:t>
            </a:r>
            <a:endParaRPr b="1"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350" y="4636575"/>
            <a:ext cx="2856124" cy="2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98271" y="229719"/>
            <a:ext cx="83631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The governing party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20925" y="1565850"/>
            <a:ext cx="4633200" cy="5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political party with the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most number of seats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or members 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 the House of Commons usually forms government.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leader of the governing party becomes the prime minister.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25" y="2181650"/>
            <a:ext cx="36195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5882150" y="1665550"/>
            <a:ext cx="333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CA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2021 Federal Election Results</a:t>
            </a:r>
            <a:endParaRPr i="1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800" y="1280975"/>
            <a:ext cx="900675" cy="9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98271" y="229719"/>
            <a:ext cx="83631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The official opposition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20925" y="1565850"/>
            <a:ext cx="46332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party with the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second most number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seats or members 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 House of Commons becomes the official opposition.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leader of this party becomes the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Leader of the Official Opposition</a:t>
            </a: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 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200"/>
              <a:buFont typeface="DM Sans Medium"/>
              <a:buChar char="•"/>
            </a:pPr>
            <a:r>
              <a:rPr lang="en-CA" sz="22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opposition parties are responsible for questioning the government’s decisions and actions.</a:t>
            </a:r>
            <a:endParaRPr sz="2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25" y="2181650"/>
            <a:ext cx="36195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5483425" y="1685500"/>
            <a:ext cx="333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CA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2021 Federal Election Results</a:t>
            </a:r>
            <a:endParaRPr i="1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800" y="2406972"/>
            <a:ext cx="814142" cy="8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521050" y="24098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Do you know?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38" y="2262750"/>
            <a:ext cx="7823924" cy="41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581800" y="1465275"/>
            <a:ext cx="82005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Who is the governing party and official opposition?</a:t>
            </a:r>
            <a:endParaRPr sz="25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847650" y="3957300"/>
            <a:ext cx="1136400" cy="14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89298" y="234217"/>
            <a:ext cx="83904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Majority vs. Minority </a:t>
            </a: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g</a:t>
            </a:r>
            <a:r>
              <a:rPr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overnment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389303" y="1465601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 majority government = the winning party has more than half of all seats (172 or more)</a:t>
            </a:r>
            <a:endParaRPr sz="1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 minority government = the winning party has less than half of all seats (171 or less)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2588" y="3588900"/>
            <a:ext cx="4299776" cy="28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V CANADA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