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Poppins"/>
      <p:regular r:id="rId23"/>
      <p:bold r:id="rId24"/>
      <p:italic r:id="rId25"/>
      <p:boldItalic r:id="rId26"/>
    </p:embeddedFont>
    <p:embeddedFont>
      <p:font typeface="DM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DMSans-bold.fntdata"/><Relationship Id="rId27" Type="http://schemas.openxmlformats.org/officeDocument/2006/relationships/font" Target="fonts/DMSans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DM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DM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cba2d48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35cba2d485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cba2d485e_0_4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5cba2d485e_0_4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35cba2d485e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cba2d485e_0_43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5cba2d485e_0_4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g35cba2d485e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cba2d485e_0_47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35cba2d485e_0_4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g35cba2d485e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cba2d485e_0_48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5cba2d485e_0_4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g35cba2d485e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cba2d485e_0_44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5cba2d485e_0_4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g35cba2d485e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cba2d485e_0_49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5cba2d485e_0_4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g35cba2d485e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cba2d485e_0_50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5cba2d485e_0_5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g35cba2d485e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cba2d485e_0_5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5cba2d485e_0_5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g35cba2d485e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cba2d485e_0_24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35cba2d485e_0_2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35cba2d485e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cba2d485e_0_34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5cba2d485e_0_3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g35cba2d485e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cba2d485e_0_36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5cba2d485e_0_3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35cba2d485e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c7e470a8f_0_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5c7e470a8f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g35c7e470a8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cba2d485e_0_42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5cba2d485e_0_4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g35cba2d485e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cba2d485e_0_38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5cba2d485e_0_3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g35cba2d485e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cba2d485e_0_39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5cba2d485e_0_3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35cba2d485e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01F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6219" y="187672"/>
            <a:ext cx="2041221" cy="164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0826" y="3955074"/>
            <a:ext cx="814769" cy="996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628650" y="280079"/>
            <a:ext cx="78867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628650" y="1099159"/>
            <a:ext cx="7886700" cy="3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01F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6219" y="187672"/>
            <a:ext cx="2041221" cy="164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0826" y="3955074"/>
            <a:ext cx="814769" cy="996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628650" y="280079"/>
            <a:ext cx="78867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628650" y="1099159"/>
            <a:ext cx="7886700" cy="3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628650" y="273845"/>
            <a:ext cx="78867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20"/>
          <p:cNvSpPr txBox="1"/>
          <p:nvPr>
            <p:ph idx="2" type="body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628650" y="273845"/>
            <a:ext cx="78867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8" name="Google Shape;108;p23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9" name="Google Shape;109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/>
          <p:nvPr>
            <p:ph idx="2" type="pic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4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6" name="Google Shape;116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type="title"/>
          </p:nvPr>
        </p:nvSpPr>
        <p:spPr>
          <a:xfrm>
            <a:off x="628650" y="273845"/>
            <a:ext cx="78867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" type="body"/>
          </p:nvPr>
        </p:nvSpPr>
        <p:spPr>
          <a:xfrm rot="5400000">
            <a:off x="2916150" y="-966250"/>
            <a:ext cx="33117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0"/>
            <a:ext cx="9144000" cy="897900"/>
          </a:xfrm>
          <a:prstGeom prst="rect">
            <a:avLst/>
          </a:prstGeom>
          <a:solidFill>
            <a:srgbClr val="601F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628650" y="273845"/>
            <a:ext cx="78867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628650" y="1321250"/>
            <a:ext cx="7886700" cy="3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1F5B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ctrTitle"/>
          </p:nvPr>
        </p:nvSpPr>
        <p:spPr>
          <a:xfrm>
            <a:off x="582775" y="2049185"/>
            <a:ext cx="80580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2025 </a:t>
            </a: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Federal</a:t>
            </a: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Election</a:t>
            </a:r>
            <a:b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Exit Survey Results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/>
          <p:nvPr/>
        </p:nvSpPr>
        <p:spPr>
          <a:xfrm>
            <a:off x="526500" y="965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Did the candidate/party you voted for in Student Vote win in your electoral district in the actual election (not Student Vote)? 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3" name="Google Shape;203;p36"/>
          <p:cNvPicPr preferRelativeResize="0"/>
          <p:nvPr/>
        </p:nvPicPr>
        <p:blipFill rotWithShape="1">
          <a:blip r:embed="rId3">
            <a:alphaModFix/>
          </a:blip>
          <a:srcRect b="3900" l="0" r="0" t="25187"/>
          <a:stretch/>
        </p:blipFill>
        <p:spPr>
          <a:xfrm>
            <a:off x="1595388" y="921975"/>
            <a:ext cx="5953235" cy="422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/>
          <p:nvPr/>
        </p:nvSpPr>
        <p:spPr>
          <a:xfrm>
            <a:off x="526500" y="2489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Would you say you are </a:t>
            </a:r>
            <a:r>
              <a:rPr b="1" lang="en" sz="2100" u="sng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          </a:t>
            </a:r>
            <a:r>
              <a:rPr b="1" lang="en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at the result of the election?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 b="23769" l="0" r="0" t="14951"/>
          <a:stretch/>
        </p:blipFill>
        <p:spPr>
          <a:xfrm>
            <a:off x="1337400" y="975475"/>
            <a:ext cx="6801751" cy="41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/>
          <p:nvPr/>
        </p:nvSpPr>
        <p:spPr>
          <a:xfrm>
            <a:off x="526500" y="965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 </a:t>
            </a:r>
            <a:r>
              <a:rPr b="1" lang="en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students</a:t>
            </a:r>
            <a:r>
              <a:rPr b="1" lang="en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think the local candidate that was elected will represent them and their concerns?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7" name="Google Shape;217;p38"/>
          <p:cNvPicPr preferRelativeResize="0"/>
          <p:nvPr/>
        </p:nvPicPr>
        <p:blipFill rotWithShape="1">
          <a:blip r:embed="rId3">
            <a:alphaModFix/>
          </a:blip>
          <a:srcRect b="13207" l="0" r="0" t="34652"/>
          <a:stretch/>
        </p:blipFill>
        <p:spPr>
          <a:xfrm>
            <a:off x="526488" y="1063425"/>
            <a:ext cx="7825224" cy="40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/>
          <p:nvPr/>
        </p:nvSpPr>
        <p:spPr>
          <a:xfrm>
            <a:off x="526500" y="965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 students think the party leader that was elected will represent them and their concerns?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24" name="Google Shape;224;p39"/>
          <p:cNvPicPr preferRelativeResize="0"/>
          <p:nvPr/>
        </p:nvPicPr>
        <p:blipFill rotWithShape="1">
          <a:blip r:embed="rId3">
            <a:alphaModFix/>
          </a:blip>
          <a:srcRect b="13207" l="0" r="0" t="34652"/>
          <a:stretch/>
        </p:blipFill>
        <p:spPr>
          <a:xfrm>
            <a:off x="659388" y="1015150"/>
            <a:ext cx="7825224" cy="40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/>
          <p:nvPr/>
        </p:nvSpPr>
        <p:spPr>
          <a:xfrm>
            <a:off x="526500" y="1727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And would you say…</a:t>
            </a:r>
            <a:endParaRPr b="0" i="0" sz="35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31" name="Google Shape;231;p40"/>
          <p:cNvPicPr preferRelativeResize="0"/>
          <p:nvPr/>
        </p:nvPicPr>
        <p:blipFill rotWithShape="1">
          <a:blip r:embed="rId3">
            <a:alphaModFix/>
          </a:blip>
          <a:srcRect b="30948" l="0" r="0" t="31437"/>
          <a:stretch/>
        </p:blipFill>
        <p:spPr>
          <a:xfrm>
            <a:off x="0" y="1328800"/>
            <a:ext cx="9144001" cy="3439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/>
          <p:nvPr/>
        </p:nvSpPr>
        <p:spPr>
          <a:xfrm>
            <a:off x="526500" y="1727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 feel </a:t>
            </a:r>
            <a:r>
              <a:rPr b="1" lang="en" sz="30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            </a:t>
            </a:r>
            <a:r>
              <a:rPr b="1" lang="en" sz="3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about voting in the future. </a:t>
            </a:r>
            <a:endParaRPr b="0" i="0" sz="3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38" name="Google Shape;238;p41"/>
          <p:cNvPicPr preferRelativeResize="0"/>
          <p:nvPr/>
        </p:nvPicPr>
        <p:blipFill rotWithShape="1">
          <a:blip r:embed="rId3">
            <a:alphaModFix/>
          </a:blip>
          <a:srcRect b="15679" l="0" r="0" t="24361"/>
          <a:stretch/>
        </p:blipFill>
        <p:spPr>
          <a:xfrm>
            <a:off x="1049850" y="932750"/>
            <a:ext cx="7044276" cy="422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/>
          <p:nvPr/>
        </p:nvSpPr>
        <p:spPr>
          <a:xfrm>
            <a:off x="526500" y="965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is the most important step that the federal government can take to support young Canadians over their next term?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5" name="Google Shape;245;p42"/>
          <p:cNvPicPr preferRelativeResize="0"/>
          <p:nvPr/>
        </p:nvPicPr>
        <p:blipFill rotWithShape="1">
          <a:blip r:embed="rId3">
            <a:alphaModFix/>
          </a:blip>
          <a:srcRect b="25965" l="0" r="0" t="25499"/>
          <a:stretch/>
        </p:blipFill>
        <p:spPr>
          <a:xfrm>
            <a:off x="434625" y="917325"/>
            <a:ext cx="8274749" cy="399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2"/>
          <p:cNvSpPr txBox="1"/>
          <p:nvPr/>
        </p:nvSpPr>
        <p:spPr>
          <a:xfrm>
            <a:off x="2899650" y="4674225"/>
            <a:ext cx="3344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F3F3F"/>
                </a:solidFill>
                <a:latin typeface="DM Sans"/>
                <a:ea typeface="DM Sans"/>
                <a:cs typeface="DM Sans"/>
                <a:sym typeface="DM Sans"/>
              </a:rPr>
              <a:t>% of students who chose each option</a:t>
            </a:r>
            <a:endParaRPr b="1" sz="1200">
              <a:solidFill>
                <a:srgbClr val="3F3F3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/>
          <p:nvPr/>
        </p:nvSpPr>
        <p:spPr>
          <a:xfrm>
            <a:off x="526500" y="1727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2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Student Vote Canada Results</a:t>
            </a:r>
            <a:endParaRPr b="0" i="0" sz="2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2" name="Google Shape;142;p28" title="Screenshot 2025-05-27 at 9.58.34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8200" y="1034075"/>
            <a:ext cx="3707600" cy="362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/>
          <p:nvPr/>
        </p:nvSpPr>
        <p:spPr>
          <a:xfrm>
            <a:off x="526500" y="965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When did you make up your mind about who you were going to vote for?</a:t>
            </a:r>
            <a:endParaRPr b="0" i="0" sz="2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9" name="Google Shape;149;p29" title="Your paragraph text.png"/>
          <p:cNvPicPr preferRelativeResize="0"/>
          <p:nvPr/>
        </p:nvPicPr>
        <p:blipFill rotWithShape="1">
          <a:blip r:embed="rId3">
            <a:alphaModFix/>
          </a:blip>
          <a:srcRect b="0" l="0" r="0" t="14741"/>
          <a:stretch/>
        </p:blipFill>
        <p:spPr>
          <a:xfrm>
            <a:off x="1980225" y="1162025"/>
            <a:ext cx="5183549" cy="353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/>
          <p:nvPr/>
        </p:nvSpPr>
        <p:spPr>
          <a:xfrm>
            <a:off x="526500" y="1727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17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People give different reasons for why they vote for one candidate or party rather than another. Which of the following BEST describes your reasons? </a:t>
            </a:r>
            <a:endParaRPr b="0" i="0" sz="1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 b="21640" l="0" r="0" t="26674"/>
          <a:stretch/>
        </p:blipFill>
        <p:spPr>
          <a:xfrm>
            <a:off x="0" y="1008467"/>
            <a:ext cx="9144000" cy="386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/>
          <p:nvPr/>
        </p:nvSpPr>
        <p:spPr>
          <a:xfrm>
            <a:off x="526500" y="203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Would you have voted the same in the actual general election? </a:t>
            </a:r>
            <a:endParaRPr b="0" i="0" sz="23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/>
          </a:blip>
          <a:srcRect b="14612" l="0" r="0" t="24906"/>
          <a:stretch/>
        </p:blipFill>
        <p:spPr>
          <a:xfrm>
            <a:off x="1303200" y="1088500"/>
            <a:ext cx="6537599" cy="395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/>
          <p:nvPr/>
        </p:nvSpPr>
        <p:spPr>
          <a:xfrm>
            <a:off x="526500" y="203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Did you vote for the same candidate/party as at least one of your parents/caregivers?</a:t>
            </a:r>
            <a:endParaRPr b="1" i="0" sz="2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0" name="Google Shape;170;p32" title="Your paragraph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875" y="1195975"/>
            <a:ext cx="6228250" cy="330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/>
          <p:nvPr/>
        </p:nvSpPr>
        <p:spPr>
          <a:xfrm>
            <a:off x="526500" y="1727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Did you see political ads during the campaign?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 rotWithShape="1">
          <a:blip r:embed="rId3">
            <a:alphaModFix/>
          </a:blip>
          <a:srcRect b="6391" l="0" r="0" t="18769"/>
          <a:stretch/>
        </p:blipFill>
        <p:spPr>
          <a:xfrm>
            <a:off x="1869788" y="997725"/>
            <a:ext cx="5404417" cy="404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/>
          <p:nvPr/>
        </p:nvSpPr>
        <p:spPr>
          <a:xfrm>
            <a:off x="526500" y="1727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2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During the election, did you see or hear ads from... </a:t>
            </a:r>
            <a:endParaRPr b="0" i="0" sz="25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b="0" l="7041" r="10218" t="0"/>
          <a:stretch/>
        </p:blipFill>
        <p:spPr>
          <a:xfrm>
            <a:off x="467813" y="1135825"/>
            <a:ext cx="2175875" cy="217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4"/>
          <p:cNvPicPr preferRelativeResize="0"/>
          <p:nvPr/>
        </p:nvPicPr>
        <p:blipFill rotWithShape="1">
          <a:blip r:embed="rId4">
            <a:alphaModFix/>
          </a:blip>
          <a:srcRect b="0" l="11818" r="9342" t="3465"/>
          <a:stretch/>
        </p:blipFill>
        <p:spPr>
          <a:xfrm>
            <a:off x="2502138" y="2806925"/>
            <a:ext cx="2175876" cy="220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4"/>
          <p:cNvPicPr preferRelativeResize="0"/>
          <p:nvPr/>
        </p:nvPicPr>
        <p:blipFill rotWithShape="1">
          <a:blip r:embed="rId5">
            <a:alphaModFix/>
          </a:blip>
          <a:srcRect b="2979" l="5157" r="11258" t="2134"/>
          <a:stretch/>
        </p:blipFill>
        <p:spPr>
          <a:xfrm>
            <a:off x="4489463" y="1125650"/>
            <a:ext cx="2175875" cy="21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4"/>
          <p:cNvPicPr preferRelativeResize="0"/>
          <p:nvPr/>
        </p:nvPicPr>
        <p:blipFill rotWithShape="1">
          <a:blip r:embed="rId6">
            <a:alphaModFix/>
          </a:blip>
          <a:srcRect b="5471" l="9926" r="10531" t="3949"/>
          <a:stretch/>
        </p:blipFill>
        <p:spPr>
          <a:xfrm>
            <a:off x="6657763" y="2626588"/>
            <a:ext cx="2175875" cy="218394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 txBox="1"/>
          <p:nvPr/>
        </p:nvSpPr>
        <p:spPr>
          <a:xfrm>
            <a:off x="6982800" y="4810525"/>
            <a:ext cx="15258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F3F3F"/>
                </a:solidFill>
                <a:latin typeface="DM Sans"/>
                <a:ea typeface="DM Sans"/>
                <a:cs typeface="DM Sans"/>
                <a:sym typeface="DM Sans"/>
              </a:rPr>
              <a:t>QC students only</a:t>
            </a:r>
            <a:endParaRPr b="1" sz="1100">
              <a:solidFill>
                <a:srgbClr val="3F3F3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/>
          <p:nvPr/>
        </p:nvSpPr>
        <p:spPr>
          <a:xfrm>
            <a:off x="526500" y="20375"/>
            <a:ext cx="80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2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Where did you see or hear the ads? Select all that apply. </a:t>
            </a:r>
            <a:endParaRPr b="0" i="0" sz="25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5" name="Google Shape;195;p35"/>
          <p:cNvPicPr preferRelativeResize="0"/>
          <p:nvPr/>
        </p:nvPicPr>
        <p:blipFill rotWithShape="1">
          <a:blip r:embed="rId3">
            <a:alphaModFix/>
          </a:blip>
          <a:srcRect b="4618" l="0" r="0" t="21137"/>
          <a:stretch/>
        </p:blipFill>
        <p:spPr>
          <a:xfrm>
            <a:off x="2080299" y="987525"/>
            <a:ext cx="4983401" cy="369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5"/>
          <p:cNvSpPr txBox="1"/>
          <p:nvPr/>
        </p:nvSpPr>
        <p:spPr>
          <a:xfrm>
            <a:off x="2340900" y="4687300"/>
            <a:ext cx="44622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F3F3F"/>
                </a:solidFill>
                <a:latin typeface="DM Sans"/>
                <a:ea typeface="DM Sans"/>
                <a:cs typeface="DM Sans"/>
                <a:sym typeface="DM Sans"/>
              </a:rPr>
              <a:t>% of students who say they saw/heards ads in each format</a:t>
            </a:r>
            <a:endParaRPr b="1" sz="1100">
              <a:solidFill>
                <a:srgbClr val="3F3F3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