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embeddedFontLst>
    <p:embeddedFont>
      <p:font typeface="DM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gSXUrB5+bSWoVwei70MKE4m3gY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bold.fntdata"/><Relationship Id="rId11" Type="http://schemas.openxmlformats.org/officeDocument/2006/relationships/slide" Target="slides/slide7.xml"/><Relationship Id="rId22" Type="http://schemas.openxmlformats.org/officeDocument/2006/relationships/font" Target="fonts/DMSans-boldItalic.fntdata"/><Relationship Id="rId10" Type="http://schemas.openxmlformats.org/officeDocument/2006/relationships/slide" Target="slides/slide6.xml"/><Relationship Id="rId21" Type="http://schemas.openxmlformats.org/officeDocument/2006/relationships/font" Target="fonts/DMSans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DMSans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889095caa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5889095ca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5889095caa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5889095ca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5889095caa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5889095ca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5889095caa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5889095ca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5889095caa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5889095ca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5889095ca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5889095c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5889095ca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5889095ca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5889095caa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5889095ca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5889095caa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5889095ca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889095caa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5889095ca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5889095caa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5889095ca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5889095caa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5889095ca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 rot="5400000">
            <a:off x="2364352" y="25965"/>
            <a:ext cx="441529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DA1A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5"/>
          <p:cNvSpPr txBox="1"/>
          <p:nvPr>
            <p:ph idx="1" type="body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5"/>
          <p:cNvPicPr preferRelativeResize="0"/>
          <p:nvPr/>
        </p:nvPicPr>
        <p:blipFill rotWithShape="1">
          <a:blip r:embed="rId1">
            <a:alphaModFix/>
          </a:blip>
          <a:srcRect b="-4542" l="-1666" r="0" t="-3928"/>
          <a:stretch/>
        </p:blipFill>
        <p:spPr>
          <a:xfrm>
            <a:off x="7281017" y="5178750"/>
            <a:ext cx="1563880" cy="139296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A1A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 txBox="1"/>
          <p:nvPr>
            <p:ph type="ctrTitle"/>
          </p:nvPr>
        </p:nvSpPr>
        <p:spPr>
          <a:xfrm>
            <a:off x="527268" y="2049463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Slide Deck 1: </a:t>
            </a:r>
            <a:br>
              <a:rPr lang="en-US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US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Government and Democracy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-6612" l="-826" r="147" t="-1792"/>
          <a:stretch/>
        </p:blipFill>
        <p:spPr>
          <a:xfrm>
            <a:off x="284671" y="120770"/>
            <a:ext cx="2104845" cy="189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5889095caa_0_35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Oligarchy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42" name="Google Shape;142;g15889095caa_0_35"/>
          <p:cNvSpPr txBox="1"/>
          <p:nvPr/>
        </p:nvSpPr>
        <p:spPr>
          <a:xfrm>
            <a:off x="342475" y="1364475"/>
            <a:ext cx="6564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 small group of people has all the power 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They make all the decisions and usually in    ways that benefit them personally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group could have power because of             ties to: royalty, wealth, family or the military 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Citizens do not have access to power;          they cannot run for political office or        become a government official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Limited rights and freedoms for citizens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3" name="Google Shape;143;g15889095caa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8325" y="2126163"/>
            <a:ext cx="2605675" cy="26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5889095caa_0_4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Democracy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49" name="Google Shape;149;g15889095caa_0_40"/>
          <p:cNvSpPr txBox="1"/>
          <p:nvPr/>
        </p:nvSpPr>
        <p:spPr>
          <a:xfrm>
            <a:off x="348638" y="1413064"/>
            <a:ext cx="8229600" cy="41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Power is shared by all – “government by the people”</a:t>
            </a:r>
            <a:endParaRPr b="0" i="0" sz="2800" u="none" cap="none" strike="noStrike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Citizens have a say in their government by electing politicians to make decisions on their behalf</a:t>
            </a:r>
            <a:endParaRPr b="0" i="0" sz="2800" u="none" cap="none" strike="noStrike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Citizens can also choose to run for political office or compete for the job of an elected official (they have access to power)</a:t>
            </a:r>
            <a:endParaRPr b="0" i="0" sz="2800" u="none" cap="none" strike="noStrike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Citizens have many rights. Individual rights and freedoms are protected such as freedom of speech, religion and assembly, free and fair elections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50" name="Google Shape;150;g15889095caa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5710" y="5208904"/>
            <a:ext cx="4366611" cy="1463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5889095caa_0_45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56" name="Google Shape;156;g15889095caa_0_45"/>
          <p:cNvSpPr txBox="1"/>
          <p:nvPr/>
        </p:nvSpPr>
        <p:spPr>
          <a:xfrm>
            <a:off x="457200" y="1166018"/>
            <a:ext cx="82296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Would you prefer to live in a democracy, oligarchy or dictatorship? </a:t>
            </a:r>
            <a:endParaRPr b="0" i="0" sz="3200" u="none" cap="none" strike="noStrike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Why?</a:t>
            </a:r>
            <a:endParaRPr b="0" i="0" sz="3200" u="none" cap="none" strike="noStrike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5889095caa_0_5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Monarchy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62" name="Google Shape;162;g15889095caa_0_50"/>
          <p:cNvSpPr txBox="1"/>
          <p:nvPr/>
        </p:nvSpPr>
        <p:spPr>
          <a:xfrm>
            <a:off x="330894" y="1467461"/>
            <a:ext cx="8714400" cy="41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 monarch (king or queen) or royal family holds political power that is inherited and usually lasts until death</a:t>
            </a:r>
            <a:endParaRPr b="0" i="0" sz="2200" u="none" cap="none" strike="noStrike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 monarchy can be a democracy or dictatorship</a:t>
            </a:r>
            <a:endParaRPr b="0" i="0" sz="2200" u="none" cap="none" strike="noStrike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63" name="Google Shape;163;g15889095caa_0_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0316" y="3486556"/>
            <a:ext cx="2703667" cy="1915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ng Charles spent decades preparing for the throne. His reign promises to  be unlike his mother's" id="164" name="Google Shape;164;g15889095caa_0_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2933867"/>
            <a:ext cx="3427380" cy="192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5889095caa_0_55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Constitutional Monarchy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70" name="Google Shape;170;g15889095caa_0_55"/>
          <p:cNvSpPr txBox="1"/>
          <p:nvPr/>
        </p:nvSpPr>
        <p:spPr>
          <a:xfrm>
            <a:off x="351594" y="1424491"/>
            <a:ext cx="8714400" cy="41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 monarch (king or queen) or royal family shares power with a constitutionally elected government (</a:t>
            </a:r>
            <a:r>
              <a:rPr b="1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DEMOCRACY</a:t>
            </a: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)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monarch can be the head of state or a ceremonial leader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Citizens elect politicians to make decisions on their behalf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Citizens can also choose to run for political office or compete for the job of an elected official (they have access to power)</a:t>
            </a:r>
            <a:endParaRPr b="0" i="0" sz="2800" u="none" cap="none" strike="noStrike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Many rights. Individual rights and freedoms are protected such as freedom of speech, religion and assembly, free and fair elections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6" name="Google Shape;86;p4"/>
          <p:cNvSpPr txBox="1"/>
          <p:nvPr/>
        </p:nvSpPr>
        <p:spPr>
          <a:xfrm>
            <a:off x="937800" y="1345550"/>
            <a:ext cx="7268400" cy="30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Why do we have government?</a:t>
            </a:r>
            <a:endParaRPr b="0" i="0" sz="3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is the role of government?</a:t>
            </a:r>
            <a:endParaRPr b="0" i="0" sz="3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5889095caa_0_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The role of government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92" name="Google Shape;92;g15889095caa_0_0"/>
          <p:cNvSpPr txBox="1"/>
          <p:nvPr/>
        </p:nvSpPr>
        <p:spPr>
          <a:xfrm>
            <a:off x="342500" y="1376670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Governments manage the land, resources and people living within its borders. </a:t>
            </a:r>
            <a:endParaRPr b="0" i="0" sz="26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orld map" id="93" name="Google Shape;93;g15889095ca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5388" y="2409801"/>
            <a:ext cx="5693226" cy="33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889095caa_0_5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The role of government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99" name="Google Shape;99;g15889095caa_0_5"/>
          <p:cNvSpPr txBox="1"/>
          <p:nvPr/>
        </p:nvSpPr>
        <p:spPr>
          <a:xfrm>
            <a:off x="362475" y="1465525"/>
            <a:ext cx="76701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Create and enforce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laws</a:t>
            </a:r>
            <a:endParaRPr b="1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Provide programs and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services</a:t>
            </a:r>
            <a:endParaRPr b="1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DM Sans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Make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decisions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on behalf of the people</a:t>
            </a:r>
            <a:endParaRPr b="0" i="0" sz="2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g15889095caa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700" y="3236050"/>
            <a:ext cx="4993000" cy="336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889095caa_0_1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06" name="Google Shape;106;g15889095caa_0_10"/>
          <p:cNvSpPr txBox="1"/>
          <p:nvPr/>
        </p:nvSpPr>
        <p:spPr>
          <a:xfrm>
            <a:off x="348675" y="1156143"/>
            <a:ext cx="82296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DM Sans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types of services does the government provide?</a:t>
            </a:r>
            <a:endParaRPr b="0" i="0" sz="2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DM Sans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would happen if there were no government responsible for creating laws and ensuring order in society?</a:t>
            </a:r>
            <a:endParaRPr b="0" i="0" sz="2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5889095caa_0_15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Anarchy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12" name="Google Shape;112;g15889095caa_0_15"/>
          <p:cNvSpPr txBox="1"/>
          <p:nvPr/>
        </p:nvSpPr>
        <p:spPr>
          <a:xfrm>
            <a:off x="360788" y="1476742"/>
            <a:ext cx="8139300" cy="4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 country with no functioning government </a:t>
            </a:r>
            <a:endParaRPr b="0" i="0" sz="2800" u="none" cap="none" strike="noStrike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country may be at war or experiencing civil unrest</a:t>
            </a:r>
            <a:endParaRPr b="0" i="0" sz="2800" u="none" cap="none" strike="noStrike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Laws are not upheld and there is civil disobedience</a:t>
            </a:r>
            <a:endParaRPr b="0" i="0" sz="2800" u="none" cap="none" strike="noStrike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No one is in charge</a:t>
            </a:r>
            <a:endParaRPr b="0" i="0" sz="2800" u="none" cap="none" strike="noStrike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63500" lvl="0" marL="228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15889095caa_0_15"/>
          <p:cNvSpPr/>
          <p:nvPr/>
        </p:nvSpPr>
        <p:spPr>
          <a:xfrm>
            <a:off x="914400" y="4572000"/>
            <a:ext cx="1181100" cy="15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types of government symbols anarchy" id="114" name="Google Shape;114;g15889095caa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2658" y="4038730"/>
            <a:ext cx="2695575" cy="169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5889095caa_0_2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Different types of government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20" name="Google Shape;120;g15889095caa_0_20"/>
          <p:cNvSpPr txBox="1"/>
          <p:nvPr/>
        </p:nvSpPr>
        <p:spPr>
          <a:xfrm>
            <a:off x="342500" y="1396475"/>
            <a:ext cx="82029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Governments from around the world differ from one another. </a:t>
            </a:r>
            <a:endParaRPr b="0" i="0" sz="2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They can be compared in the following ways:</a:t>
            </a:r>
            <a:endParaRPr b="0" i="0" sz="2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86385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DM Sans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Who has power?</a:t>
            </a:r>
            <a:endParaRPr b="0" i="0" sz="2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86385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DM Sans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Are leaders chosen by the people?</a:t>
            </a:r>
            <a:endParaRPr b="0" i="0" sz="2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86385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DM Sans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Who has access to power?</a:t>
            </a:r>
            <a:endParaRPr b="0" i="0" sz="2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86385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DM Sans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rights do individuals have?</a:t>
            </a:r>
            <a:endParaRPr b="0" i="0" sz="2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132E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32E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132E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and-fist-power1.jpg" id="121" name="Google Shape;121;g15889095caa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0882" y="3533589"/>
            <a:ext cx="2084025" cy="13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5889095caa_0_25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27" name="Google Shape;127;g15889095caa_0_25"/>
          <p:cNvSpPr txBox="1"/>
          <p:nvPr/>
        </p:nvSpPr>
        <p:spPr>
          <a:xfrm>
            <a:off x="457200" y="1166018"/>
            <a:ext cx="82296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Do you know an example </a:t>
            </a:r>
            <a:endParaRPr b="0" i="0" sz="2800" u="none" cap="none" strike="noStrike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of a type of government?</a:t>
            </a:r>
            <a:endParaRPr b="0" i="0" sz="2800" u="none" cap="none" strike="noStrike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28" name="Google Shape;128;g15889095caa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1626" y="3716729"/>
            <a:ext cx="2460748" cy="2460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5889095caa_0_30"/>
          <p:cNvSpPr txBox="1"/>
          <p:nvPr/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Dictatorship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34" name="Google Shape;134;g15889095caa_0_30"/>
          <p:cNvSpPr txBox="1"/>
          <p:nvPr/>
        </p:nvSpPr>
        <p:spPr>
          <a:xfrm>
            <a:off x="342475" y="1364475"/>
            <a:ext cx="7924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One person has all the power (called a dictator)</a:t>
            </a:r>
            <a:endParaRPr b="0" i="0" sz="2800" u="none" cap="none" strike="noStrike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dictator often takes control without permission of the people (not chosen by the people)</a:t>
            </a:r>
            <a:endParaRPr b="0" i="0" sz="2800" u="none" cap="none" strike="noStrike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All decisions are made by the dictator</a:t>
            </a:r>
            <a:endParaRPr b="0" i="0" sz="2800" u="none" cap="none" strike="noStrike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Citizens do not have access to power; they cannot run for political office or become a government official</a:t>
            </a:r>
            <a:endParaRPr b="0" i="0" sz="22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b="0" i="0" lang="en-US" sz="22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Limited rights and freedoms for citizens</a:t>
            </a:r>
            <a:endParaRPr b="0" i="0" sz="2800" u="none" cap="none" strike="noStrike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35" name="Google Shape;135;g15889095caa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3275" y="4936432"/>
            <a:ext cx="2574925" cy="169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15889095caa_0_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4388" y="4827883"/>
            <a:ext cx="2552700" cy="169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2019-08-21T15:37:09Z</dcterms:created>
  <dc:creator>Lisa Neily</dc:creator>
</cp:coreProperties>
</file>