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y="6858000" cx="9144000"/>
  <p:notesSz cx="6858000" cy="9144000"/>
  <p:embeddedFontLst>
    <p:embeddedFont>
      <p:font typeface="DM Sans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0" roundtripDataSignature="AMtx7mix67KcO+C0EYujWN8S01RhjcjQ3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DMSans-regular.fntdata"/><Relationship Id="rId25" Type="http://schemas.openxmlformats.org/officeDocument/2006/relationships/slide" Target="slides/slide21.xml"/><Relationship Id="rId28" Type="http://schemas.openxmlformats.org/officeDocument/2006/relationships/font" Target="fonts/DMSans-italic.fntdata"/><Relationship Id="rId27" Type="http://schemas.openxmlformats.org/officeDocument/2006/relationships/font" Target="fonts/DMSans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DMSans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0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552a303821_0_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552a303821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552a303821_0_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552a303821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552a303821_0_4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552a303821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552a303821_0_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552a303821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22222"/>
                </a:solidFill>
                <a:highlight>
                  <a:schemeClr val="lt1"/>
                </a:highlight>
              </a:rPr>
              <a:t>Human rights and equality (freedom of expression), citizen participation. 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552a303821_0_5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552a303821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552a303821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552a303821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552a303821_0_8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552a303821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552a303821_0_9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552a303821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552a303821_0_9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552a303821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552a303821_0_10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552a303821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552a303821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552a30382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552a303821_0_10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552a303821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552a303821_0_1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1552a303821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552a303821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552a30382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552a303821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552a30382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552a303821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552a30382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552a303821_0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552a303821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552a303821_0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552a303821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552a303821_0_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552a303821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552a303821_0_7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552a303821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6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" name="Google Shape;12;p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 rot="5400000">
            <a:off x="2364352" y="25965"/>
            <a:ext cx="4415297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/>
          <p:nvPr>
            <p:ph type="title"/>
          </p:nvPr>
        </p:nvSpPr>
        <p:spPr>
          <a:xfrm>
            <a:off x="628650" y="373439"/>
            <a:ext cx="7886700" cy="80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7"/>
          <p:cNvSpPr txBox="1"/>
          <p:nvPr>
            <p:ph idx="1" type="body"/>
          </p:nvPr>
        </p:nvSpPr>
        <p:spPr>
          <a:xfrm>
            <a:off x="628650" y="1465545"/>
            <a:ext cx="7886700" cy="47114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" name="Google Shape;20;p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9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0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3" name="Google Shape;33;p10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10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5" name="Google Shape;35;p10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1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1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3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1" name="Google Shape;51;p13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2" name="Google Shape;52;p1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4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/>
          <p:nvPr/>
        </p:nvSpPr>
        <p:spPr>
          <a:xfrm>
            <a:off x="0" y="0"/>
            <a:ext cx="9144000" cy="1197033"/>
          </a:xfrm>
          <a:prstGeom prst="rect">
            <a:avLst/>
          </a:prstGeom>
          <a:solidFill>
            <a:srgbClr val="74318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722F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5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5"/>
          <p:cNvSpPr txBox="1"/>
          <p:nvPr>
            <p:ph idx="1" type="body"/>
          </p:nvPr>
        </p:nvSpPr>
        <p:spPr>
          <a:xfrm>
            <a:off x="628650" y="1761666"/>
            <a:ext cx="7886700" cy="4415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" name="Google Shape;9;p5"/>
          <p:cNvPicPr preferRelativeResize="0"/>
          <p:nvPr/>
        </p:nvPicPr>
        <p:blipFill rotWithShape="1">
          <a:blip r:embed="rId1">
            <a:alphaModFix/>
          </a:blip>
          <a:srcRect b="-1294" l="-463" r="1620" t="-4161"/>
          <a:stretch/>
        </p:blipFill>
        <p:spPr>
          <a:xfrm>
            <a:off x="7289563" y="5178750"/>
            <a:ext cx="1563880" cy="139296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10.png"/><Relationship Id="rId7" Type="http://schemas.openxmlformats.org/officeDocument/2006/relationships/image" Target="../media/image14.png"/><Relationship Id="rId8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4318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482F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"/>
          <p:cNvSpPr txBox="1"/>
          <p:nvPr>
            <p:ph type="ctrTitle"/>
          </p:nvPr>
        </p:nvSpPr>
        <p:spPr>
          <a:xfrm>
            <a:off x="527268" y="2049463"/>
            <a:ext cx="8057931" cy="18113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SLIDE DECK 1:</a:t>
            </a:r>
            <a:br>
              <a:rPr lang="en-US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lang="en-US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Democracy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80" name="Google Shape;80;p1"/>
          <p:cNvPicPr preferRelativeResize="0"/>
          <p:nvPr/>
        </p:nvPicPr>
        <p:blipFill rotWithShape="1">
          <a:blip r:embed="rId3">
            <a:alphaModFix/>
          </a:blip>
          <a:srcRect b="-6612" l="-826" r="147" t="-1792"/>
          <a:stretch/>
        </p:blipFill>
        <p:spPr>
          <a:xfrm>
            <a:off x="284671" y="120770"/>
            <a:ext cx="2104845" cy="1892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552a303821_0_35"/>
          <p:cNvSpPr txBox="1"/>
          <p:nvPr/>
        </p:nvSpPr>
        <p:spPr>
          <a:xfrm>
            <a:off x="214600" y="536100"/>
            <a:ext cx="5650500" cy="6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-US" sz="34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Democratic principles</a:t>
            </a:r>
            <a:endParaRPr b="1" i="0" sz="3400" u="none" cap="none" strike="noStrike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27" name="Google Shape;127;g1552a303821_0_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2210" y="1921332"/>
            <a:ext cx="1534720" cy="1513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g1552a303821_0_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32654" y="2025748"/>
            <a:ext cx="1520090" cy="1409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g1552a303821_0_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63739" y="1967836"/>
            <a:ext cx="1798575" cy="150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g1552a303821_0_3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14183" y="3908178"/>
            <a:ext cx="1033595" cy="1320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1552a303821_0_3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632654" y="3757786"/>
            <a:ext cx="1403581" cy="153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g1552a303821_0_3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524291" y="3735848"/>
            <a:ext cx="1339550" cy="14911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552a303821_0_40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latin typeface="DM Sans"/>
                <a:ea typeface="DM Sans"/>
                <a:cs typeface="DM Sans"/>
                <a:sym typeface="DM Sans"/>
              </a:rPr>
              <a:t>Identify the principles</a:t>
            </a:r>
            <a:endParaRPr/>
          </a:p>
        </p:txBody>
      </p:sp>
      <p:pic>
        <p:nvPicPr>
          <p:cNvPr id="138" name="Google Shape;138;g1552a303821_0_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40700" y="1202442"/>
            <a:ext cx="2757220" cy="55695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552a303821_0_45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latin typeface="DM Sans"/>
                <a:ea typeface="DM Sans"/>
                <a:cs typeface="DM Sans"/>
                <a:sym typeface="DM Sans"/>
              </a:rPr>
              <a:t>Identify the principles</a:t>
            </a:r>
            <a:endParaRPr/>
          </a:p>
        </p:txBody>
      </p:sp>
      <p:pic>
        <p:nvPicPr>
          <p:cNvPr id="144" name="Google Shape;144;g1552a303821_0_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7475" y="1347326"/>
            <a:ext cx="5807824" cy="3869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552a303821_0_50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latin typeface="DM Sans"/>
                <a:ea typeface="DM Sans"/>
                <a:cs typeface="DM Sans"/>
                <a:sym typeface="DM Sans"/>
              </a:rPr>
              <a:t>Identify the principles</a:t>
            </a:r>
            <a:endParaRPr/>
          </a:p>
        </p:txBody>
      </p:sp>
      <p:pic>
        <p:nvPicPr>
          <p:cNvPr descr="More than 160 unmarked graves found near indigenous Canadian school | The  Mercury" id="150" name="Google Shape;150;g1552a303821_0_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59275" y="1835600"/>
            <a:ext cx="5409024" cy="360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552a303821_0_55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latin typeface="DM Sans"/>
                <a:ea typeface="DM Sans"/>
                <a:cs typeface="DM Sans"/>
                <a:sym typeface="DM Sans"/>
              </a:rPr>
              <a:t>Identify the principles</a:t>
            </a:r>
            <a:endParaRPr/>
          </a:p>
        </p:txBody>
      </p:sp>
      <p:pic>
        <p:nvPicPr>
          <p:cNvPr descr="Thousands of Ontario students protesting Doug Ford's changes to curriculum  this Friday | Broadview Magazine" id="156" name="Google Shape;156;g1552a303821_0_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7927" y="1412567"/>
            <a:ext cx="5908147" cy="3695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552a303821_0_15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latin typeface="DM Sans"/>
                <a:ea typeface="DM Sans"/>
                <a:cs typeface="DM Sans"/>
                <a:sym typeface="DM Sans"/>
              </a:rPr>
              <a:t>Identify the principles</a:t>
            </a:r>
            <a:endParaRPr/>
          </a:p>
        </p:txBody>
      </p:sp>
      <p:pic>
        <p:nvPicPr>
          <p:cNvPr descr="Supreme Court clarifies handling of expert evidence in drugged-driving  cases | CBC News" id="162" name="Google Shape;162;g1552a303821_0_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9438" y="1559225"/>
            <a:ext cx="6345125" cy="357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552a303821_0_88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latin typeface="DM Sans"/>
                <a:ea typeface="DM Sans"/>
                <a:cs typeface="DM Sans"/>
                <a:sym typeface="DM Sans"/>
              </a:rPr>
              <a:t>Identify the principles</a:t>
            </a:r>
            <a:endParaRPr/>
          </a:p>
        </p:txBody>
      </p:sp>
      <p:pic>
        <p:nvPicPr>
          <p:cNvPr descr="OPP Introduces Advanced Technology to Catch Fleeing Vehicles ..." id="168" name="Google Shape;168;g1552a303821_0_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1630361"/>
            <a:ext cx="6096000" cy="3429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552a303821_0_93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latin typeface="DM Sans"/>
                <a:ea typeface="DM Sans"/>
                <a:cs typeface="DM Sans"/>
                <a:sym typeface="DM Sans"/>
              </a:rPr>
              <a:t>Identify the principles</a:t>
            </a:r>
            <a:endParaRPr/>
          </a:p>
        </p:txBody>
      </p:sp>
      <p:pic>
        <p:nvPicPr>
          <p:cNvPr id="174" name="Google Shape;174;g1552a303821_0_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9452" y="1662700"/>
            <a:ext cx="6275676" cy="353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552a303821_0_98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latin typeface="DM Sans"/>
                <a:ea typeface="DM Sans"/>
                <a:cs typeface="DM Sans"/>
                <a:sym typeface="DM Sans"/>
              </a:rPr>
              <a:t>Identify the principles</a:t>
            </a:r>
            <a:endParaRPr/>
          </a:p>
        </p:txBody>
      </p:sp>
      <p:pic>
        <p:nvPicPr>
          <p:cNvPr descr="Got jury duty? Ontario asks you to serve for below minimum wage — and won&amp;#39;t  pay your expenses | The Star" id="180" name="Google Shape;180;g1552a303821_0_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44112" y="1730350"/>
            <a:ext cx="6655775" cy="3397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552a303821_0_103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latin typeface="DM Sans"/>
                <a:ea typeface="DM Sans"/>
                <a:cs typeface="DM Sans"/>
                <a:sym typeface="DM Sans"/>
              </a:rPr>
              <a:t>Identify the principles</a:t>
            </a:r>
            <a:endParaRPr/>
          </a:p>
        </p:txBody>
      </p:sp>
      <p:pic>
        <p:nvPicPr>
          <p:cNvPr id="186" name="Google Shape;186;g1552a303821_0_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63000" y="1397238"/>
            <a:ext cx="5418000" cy="40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552a303821_0_0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Starter activity</a:t>
            </a:r>
            <a:endParaRPr/>
          </a:p>
        </p:txBody>
      </p:sp>
      <p:sp>
        <p:nvSpPr>
          <p:cNvPr id="86" name="Google Shape;86;g1552a303821_0_0"/>
          <p:cNvSpPr txBox="1"/>
          <p:nvPr/>
        </p:nvSpPr>
        <p:spPr>
          <a:xfrm>
            <a:off x="794100" y="1233700"/>
            <a:ext cx="73203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44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44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t/>
            </a:r>
            <a:endParaRPr b="0" i="0" sz="3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44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en-US" sz="3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What </a:t>
            </a:r>
            <a:r>
              <a:rPr b="1" i="0" lang="en-US" sz="3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words </a:t>
            </a:r>
            <a:r>
              <a:rPr b="0" i="0" lang="en-US" sz="3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or </a:t>
            </a:r>
            <a:r>
              <a:rPr b="1" i="0" lang="en-US" sz="3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concepts</a:t>
            </a:r>
            <a:r>
              <a:rPr b="0" i="0" lang="en-US" sz="3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come to mind when you look at the           following images?</a:t>
            </a:r>
            <a:endParaRPr b="0" i="0" sz="3400" u="none" cap="none" strike="noStrike">
              <a:solidFill>
                <a:srgbClr val="132E4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1460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552a303821_0_108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latin typeface="DM Sans"/>
                <a:ea typeface="DM Sans"/>
                <a:cs typeface="DM Sans"/>
                <a:sym typeface="DM Sans"/>
              </a:rPr>
              <a:t>Identify the principles</a:t>
            </a:r>
            <a:endParaRPr/>
          </a:p>
        </p:txBody>
      </p:sp>
      <p:pic>
        <p:nvPicPr>
          <p:cNvPr id="192" name="Google Shape;192;g1552a303821_0_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70651" y="1484050"/>
            <a:ext cx="5402675" cy="405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552a303821_0_113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3400">
                <a:latin typeface="DM Sans"/>
                <a:ea typeface="DM Sans"/>
                <a:cs typeface="DM Sans"/>
                <a:sym typeface="DM Sans"/>
              </a:rPr>
              <a:t>Discussion</a:t>
            </a:r>
            <a:endParaRPr/>
          </a:p>
        </p:txBody>
      </p:sp>
      <p:sp>
        <p:nvSpPr>
          <p:cNvPr id="198" name="Google Shape;198;g1552a303821_0_113"/>
          <p:cNvSpPr txBox="1"/>
          <p:nvPr/>
        </p:nvSpPr>
        <p:spPr>
          <a:xfrm>
            <a:off x="179817" y="1647679"/>
            <a:ext cx="8520600" cy="42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Is it important for citizens to support and uphold these principles? What would happen if no one cared?</a:t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Do our rights come with responsibilities? </a:t>
            </a:r>
            <a:b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For example, the right to protest comes with the responsibility to do so peacefully and without violence.</a:t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4130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Google Shape;199;g1552a303821_0_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39801" y="4334899"/>
            <a:ext cx="2200625" cy="220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cfsregina.ca/wp-content/uploads/2020/09/4003628.jpg" id="91" name="Google Shape;91;g1552a303821_0_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35982" y="1488546"/>
            <a:ext cx="5006145" cy="5006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g1552a303821_0_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40025" y="1427458"/>
            <a:ext cx="5322988" cy="4253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g1552a303821_0_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7925" y="1485900"/>
            <a:ext cx="5829300" cy="38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g1552a303821_0_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9688" y="1371375"/>
            <a:ext cx="5722224" cy="411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g1552a303821_0_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09600" y="1614275"/>
            <a:ext cx="3810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www.ryerson.ca/content/dam/news-events/news/2021/10/web-social-justice.jpg" id="116" name="Google Shape;116;g1552a303821_0_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22128" y="1670552"/>
            <a:ext cx="5099743" cy="3821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americanprogress.org/wp-content/uploads/2018/02/GettyImages-903993266.jpg" id="121" name="Google Shape;121;g1552a303821_0_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8363" y="1637348"/>
            <a:ext cx="5844831" cy="3900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2019-08-21T15:37:09Z</dcterms:created>
  <dc:creator>Lisa Neily</dc:creator>
</cp:coreProperties>
</file>