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jEZKg78GvC4tkpGZJ0PvvMtcRz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55372c9b4c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55372c9b4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55372c9b4c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55372c9b4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55372c9b4c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55372c9b4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55372c9b4c_0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55372c9b4c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55372c9b4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55372c9b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55372c9b4c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55372c9b4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5372c9b4c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5372c9b4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55372c9b4c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55372c9b4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55372c9b4c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55372c9b4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55372c9b4c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55372c9b4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55372c9b4c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55372c9b4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>
                <a:solidFill>
                  <a:srgbClr val="3F3F3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 rot="5400000">
            <a:off x="2364352" y="25965"/>
            <a:ext cx="4415297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/>
          <p:nvPr>
            <p:ph type="title"/>
          </p:nvPr>
        </p:nvSpPr>
        <p:spPr>
          <a:xfrm>
            <a:off x="628650" y="373439"/>
            <a:ext cx="7886700" cy="8069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" type="body"/>
          </p:nvPr>
        </p:nvSpPr>
        <p:spPr>
          <a:xfrm>
            <a:off x="628650" y="1465545"/>
            <a:ext cx="7886700" cy="471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0" y="0"/>
            <a:ext cx="9144000" cy="1197033"/>
          </a:xfrm>
          <a:prstGeom prst="rect">
            <a:avLst/>
          </a:prstGeom>
          <a:solidFill>
            <a:srgbClr val="DA1A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22F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5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5"/>
          <p:cNvSpPr txBox="1"/>
          <p:nvPr>
            <p:ph idx="1" type="body"/>
          </p:nvPr>
        </p:nvSpPr>
        <p:spPr>
          <a:xfrm>
            <a:off x="628650" y="1761666"/>
            <a:ext cx="7886700" cy="4415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9" name="Google Shape;9;p5"/>
          <p:cNvPicPr preferRelativeResize="0"/>
          <p:nvPr/>
        </p:nvPicPr>
        <p:blipFill rotWithShape="1">
          <a:blip r:embed="rId1">
            <a:alphaModFix/>
          </a:blip>
          <a:srcRect b="-4542" l="-1666" r="0" t="-3928"/>
          <a:stretch/>
        </p:blipFill>
        <p:spPr>
          <a:xfrm>
            <a:off x="7281017" y="5178750"/>
            <a:ext cx="1563880" cy="139296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A1A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82F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 txBox="1"/>
          <p:nvPr>
            <p:ph type="ctrTitle"/>
          </p:nvPr>
        </p:nvSpPr>
        <p:spPr>
          <a:xfrm>
            <a:off x="527268" y="2049463"/>
            <a:ext cx="8057931" cy="18113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SLIDE DECK 2:</a:t>
            </a:r>
            <a:br>
              <a:rPr lang="en-US">
                <a:solidFill>
                  <a:schemeClr val="lt1"/>
                </a:solidFill>
              </a:rPr>
            </a:br>
            <a:r>
              <a:rPr lang="en-US">
                <a:solidFill>
                  <a:schemeClr val="lt1"/>
                </a:solidFill>
              </a:rPr>
              <a:t>Rights and Responsibilities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80" name="Google Shape;80;p1"/>
          <p:cNvPicPr preferRelativeResize="0"/>
          <p:nvPr/>
        </p:nvPicPr>
        <p:blipFill rotWithShape="1">
          <a:blip r:embed="rId3">
            <a:alphaModFix/>
          </a:blip>
          <a:srcRect b="-6612" l="-826" r="147" t="-1792"/>
          <a:stretch/>
        </p:blipFill>
        <p:spPr>
          <a:xfrm>
            <a:off x="284671" y="120770"/>
            <a:ext cx="2104845" cy="1892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55372c9b4c_0_40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Official languages of Canada</a:t>
            </a:r>
            <a:b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43" name="Google Shape;143;g155372c9b4c_0_40"/>
          <p:cNvSpPr txBox="1"/>
          <p:nvPr/>
        </p:nvSpPr>
        <p:spPr>
          <a:xfrm>
            <a:off x="457200" y="1600200"/>
            <a:ext cx="8001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have the right to talk and write to the federal government in English or French in Canada. 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g155372c9b4c_0_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1226" y="2851266"/>
            <a:ext cx="3573141" cy="2377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55372c9b4c_0_45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Minority language education rights</a:t>
            </a:r>
            <a:b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50" name="Google Shape;150;g155372c9b4c_0_45"/>
          <p:cNvSpPr txBox="1"/>
          <p:nvPr/>
        </p:nvSpPr>
        <p:spPr>
          <a:xfrm>
            <a:off x="628650" y="1465545"/>
            <a:ext cx="7886700" cy="4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 learn in English or French in certain situations (based on history, population numbers and your own background).</a:t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French education ontario" id="151" name="Google Shape;151;g155372c9b4c_0_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7440" y="2545080"/>
            <a:ext cx="4389120" cy="2926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55372c9b4c_0_50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Responsibilities in a democracy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57" name="Google Shape;157;g155372c9b4c_0_50"/>
          <p:cNvSpPr txBox="1"/>
          <p:nvPr/>
        </p:nvSpPr>
        <p:spPr>
          <a:xfrm>
            <a:off x="457200" y="1371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responsibility is a duty, obligation or an expectation of how you should act.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It is the responsibility of all Canadians to respect and follow the rules outlined in the Constitution. </a:t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eing-informed" id="158" name="Google Shape;158;g155372c9b4c_0_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" y="3634582"/>
            <a:ext cx="26289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55372c9b4c_0_92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Final thoughts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64" name="Google Shape;164;g155372c9b4c_0_92"/>
          <p:cNvSpPr txBox="1"/>
          <p:nvPr/>
        </p:nvSpPr>
        <p:spPr>
          <a:xfrm>
            <a:off x="533400" y="1166018"/>
            <a:ext cx="784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Which rights and responsibilities do you think are most important and why? 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does it mean to be a responsible citizen?</a:t>
            </a:r>
            <a:endParaRPr b="0" i="0" sz="2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does it meant to not be a responsible citizen?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Guiding Questions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86" name="Google Shape;86;p4"/>
          <p:cNvSpPr txBox="1"/>
          <p:nvPr/>
        </p:nvSpPr>
        <p:spPr>
          <a:xfrm>
            <a:off x="533400" y="1166018"/>
            <a:ext cx="784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rights do we have in Canada?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responsibilities go along with my rights?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5372c9b4c_0_0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Rights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92" name="Google Shape;92;g155372c9b4c_0_0"/>
          <p:cNvSpPr txBox="1"/>
          <p:nvPr/>
        </p:nvSpPr>
        <p:spPr>
          <a:xfrm>
            <a:off x="482140" y="1587731"/>
            <a:ext cx="3192300" cy="42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right is something that we are morally or legally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allowed to do or have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 a democracy, citizen rights and freedoms are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protected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which means they are written down in a legal document. If your rights are violated, you can complain.</a:t>
            </a:r>
            <a:endParaRPr b="0" i="0" sz="3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g155372c9b4c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5912" y="1692505"/>
            <a:ext cx="4553599" cy="3383280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000" rotWithShape="0" algn="tl" dir="5400000" dist="18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55372c9b4c_0_5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Canadian Charter of Rights and Freedoms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99" name="Google Shape;99;g155372c9b4c_0_5"/>
          <p:cNvSpPr txBox="1"/>
          <p:nvPr/>
        </p:nvSpPr>
        <p:spPr>
          <a:xfrm>
            <a:off x="457200" y="149743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Charter 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seven categories 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that define our rights as Canadians: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1" sz="11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Fundamental freedoms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Democratic rights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Mobility rights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Legal rights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Equality rights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Official languages of Canada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Minority language education                                                                rights</a:t>
            </a:r>
            <a:endParaRPr b="0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g155372c9b4c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8624" y="2050375"/>
            <a:ext cx="3516725" cy="2902525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000" rotWithShape="0" algn="tl" dir="5400000" dist="18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55372c9b4c_0_10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Fundamental freedoms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06" name="Google Shape;106;g155372c9b4c_0_10"/>
          <p:cNvSpPr txBox="1"/>
          <p:nvPr/>
        </p:nvSpPr>
        <p:spPr>
          <a:xfrm>
            <a:off x="505518" y="1480656"/>
            <a:ext cx="79833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have the freedom to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pray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&amp;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worship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 your own way, or not to pray or worship at all.</a:t>
            </a:r>
            <a:endParaRPr b="0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have the freedom to shape your own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opinions.</a:t>
            </a:r>
            <a:endParaRPr b="1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have the freedom to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express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your opinions (within limits).</a:t>
            </a:r>
            <a:endParaRPr b="0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media is free 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report on anything in Canada.</a:t>
            </a:r>
            <a:endParaRPr b="0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 hold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rallies 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express your disagreements.</a:t>
            </a:r>
            <a:endParaRPr b="0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 choose your own 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friends.</a:t>
            </a:r>
            <a:endParaRPr b="1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ewspaper" id="107" name="Google Shape;107;g155372c9b4c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7817" y="4485838"/>
            <a:ext cx="2193925" cy="14811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ree-speech-microphone" id="108" name="Google Shape;108;g155372c9b4c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02227" y="5093286"/>
            <a:ext cx="2201210" cy="1463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155372c9b4c_0_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67900" y="3742600"/>
            <a:ext cx="1501679" cy="135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5372c9b4c_0_15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Democratic Rights</a:t>
            </a:r>
            <a:b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15" name="Google Shape;115;g155372c9b4c_0_15"/>
          <p:cNvSpPr txBox="1"/>
          <p:nvPr/>
        </p:nvSpPr>
        <p:spPr>
          <a:xfrm>
            <a:off x="465513" y="1533698"/>
            <a:ext cx="5410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If you are a Canadian citizen and 18 years old, you can… 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51435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vote 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 elections</a:t>
            </a:r>
            <a:endParaRPr b="0" i="0" sz="2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51435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compete for the job of a politician</a:t>
            </a:r>
            <a:endParaRPr b="0" i="0" sz="2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Other rules: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51435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Governments must have</a:t>
            </a:r>
            <a:r>
              <a:rPr b="1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elections </a:t>
            </a: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every five years or less</a:t>
            </a:r>
            <a:endParaRPr b="0" i="0" sz="2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51435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Elected governments must meet at least once every year</a:t>
            </a:r>
            <a:endParaRPr b="0" i="0" sz="24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ballot cast elections canadA" id="116" name="Google Shape;116;g155372c9b4c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5150" y="1433150"/>
            <a:ext cx="2766416" cy="347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5372c9b4c_0_20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Mobility rights</a:t>
            </a:r>
            <a:endParaRPr b="1" sz="4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22" name="Google Shape;122;g155372c9b4c_0_20"/>
          <p:cNvSpPr txBox="1"/>
          <p:nvPr/>
        </p:nvSpPr>
        <p:spPr>
          <a:xfrm>
            <a:off x="553835" y="1507108"/>
            <a:ext cx="7886700" cy="4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 </a:t>
            </a:r>
            <a:r>
              <a:rPr b="1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live </a:t>
            </a: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 any province or territory in Canada.</a:t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g155372c9b4c_0_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4807" y="2392507"/>
            <a:ext cx="45720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55372c9b4c_0_25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Legal rights</a:t>
            </a:r>
            <a:endParaRPr b="1" sz="4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29" name="Google Shape;129;g155372c9b4c_0_25"/>
          <p:cNvSpPr txBox="1"/>
          <p:nvPr/>
        </p:nvSpPr>
        <p:spPr>
          <a:xfrm>
            <a:off x="457200" y="1494877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Everyone is considered </a:t>
            </a:r>
            <a:r>
              <a:rPr b="1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innocent until proven guilty </a:t>
            </a: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under the law.</a:t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If you are arrested, you must be told of your ability to see a lawyer.</a:t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g155372c9b4c_0_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91768" y="3468951"/>
            <a:ext cx="3849329" cy="2468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55372c9b4c_0_35"/>
          <p:cNvSpPr txBox="1"/>
          <p:nvPr/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Equality rights</a:t>
            </a:r>
            <a:br>
              <a:rPr b="1" lang="en-US" sz="4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rgbClr val="FFFFFF"/>
              </a:solidFill>
            </a:endParaRPr>
          </a:p>
        </p:txBody>
      </p:sp>
      <p:sp>
        <p:nvSpPr>
          <p:cNvPr id="136" name="Google Shape;136;g155372c9b4c_0_35"/>
          <p:cNvSpPr txBox="1"/>
          <p:nvPr/>
        </p:nvSpPr>
        <p:spPr>
          <a:xfrm>
            <a:off x="476250" y="1567267"/>
            <a:ext cx="8077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cannot be treated unfairly for many reasons. This includes your race, background, religion, gender, age, or mental or physical ability.</a:t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equality rights image" id="137" name="Google Shape;137;g155372c9b4c_0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98468" y="2862350"/>
            <a:ext cx="4260875" cy="2834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2019-08-21T15:37:09Z</dcterms:created>
  <dc:creator>Lisa Neily</dc:creator>
</cp:coreProperties>
</file>