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8" roundtripDataSignature="AMtx7mjEZKg78GvC4tkpGZJ0PvvMtcRzj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customschemas.google.com/relationships/presentationmetadata" Target="meta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155372c9b4c_0_4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155372c9b4c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155372c9b4c_0_4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155372c9b4c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155372c9b4c_0_5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155372c9b4c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155372c9b4c_0_9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155372c9b4c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55372c9b4c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55372c9b4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55372c9b4c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55372c9b4c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55372c9b4c_0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155372c9b4c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55372c9b4c_0_1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55372c9b4c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55372c9b4c_0_2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155372c9b4c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55372c9b4c_0_2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155372c9b4c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55372c9b4c_0_3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155372c9b4c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6"/>
          <p:cNvSpPr txBox="1"/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Arial"/>
              <a:buNone/>
              <a:defRPr sz="3600">
                <a:solidFill>
                  <a:srgbClr val="3F3F3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" name="Google Shape;12;p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/>
          <p:nvPr>
            <p:ph type="title"/>
          </p:nvPr>
        </p:nvSpPr>
        <p:spPr>
          <a:xfrm>
            <a:off x="628650" y="365127"/>
            <a:ext cx="7886700" cy="831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1" type="body"/>
          </p:nvPr>
        </p:nvSpPr>
        <p:spPr>
          <a:xfrm rot="5400000">
            <a:off x="2364352" y="25965"/>
            <a:ext cx="4415297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7"/>
          <p:cNvSpPr txBox="1"/>
          <p:nvPr>
            <p:ph type="title"/>
          </p:nvPr>
        </p:nvSpPr>
        <p:spPr>
          <a:xfrm>
            <a:off x="628650" y="373439"/>
            <a:ext cx="7886700" cy="8069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" type="body"/>
          </p:nvPr>
        </p:nvSpPr>
        <p:spPr>
          <a:xfrm>
            <a:off x="628650" y="1465545"/>
            <a:ext cx="7886700" cy="47114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0" name="Google Shape;20;p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/>
          <p:nvPr>
            <p:ph type="title"/>
          </p:nvPr>
        </p:nvSpPr>
        <p:spPr>
          <a:xfrm>
            <a:off x="628650" y="365127"/>
            <a:ext cx="7886700" cy="831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9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Google Shape;29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0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3" name="Google Shape;33;p10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5" name="Google Shape;35;p10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Google Shape;37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8" name="Google Shape;38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1"/>
          <p:cNvSpPr txBox="1"/>
          <p:nvPr>
            <p:ph type="title"/>
          </p:nvPr>
        </p:nvSpPr>
        <p:spPr>
          <a:xfrm>
            <a:off x="628650" y="365127"/>
            <a:ext cx="7886700" cy="831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Google Shape;42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Google Shape;46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Google Shape;47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3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1" name="Google Shape;51;p13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2" name="Google Shape;52;p1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4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58" name="Google Shape;58;p14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9" name="Google Shape;59;p1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1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Google Shape;61;p1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/>
          <p:nvPr/>
        </p:nvSpPr>
        <p:spPr>
          <a:xfrm>
            <a:off x="0" y="0"/>
            <a:ext cx="9144000" cy="1197033"/>
          </a:xfrm>
          <a:prstGeom prst="rect">
            <a:avLst/>
          </a:prstGeom>
          <a:solidFill>
            <a:srgbClr val="DA1A8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722F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7;p5"/>
          <p:cNvSpPr txBox="1"/>
          <p:nvPr>
            <p:ph type="title"/>
          </p:nvPr>
        </p:nvSpPr>
        <p:spPr>
          <a:xfrm>
            <a:off x="628650" y="365127"/>
            <a:ext cx="7886700" cy="831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" name="Google Shape;8;p5"/>
          <p:cNvSpPr txBox="1"/>
          <p:nvPr>
            <p:ph idx="1" type="body"/>
          </p:nvPr>
        </p:nvSpPr>
        <p:spPr>
          <a:xfrm>
            <a:off x="628650" y="1761666"/>
            <a:ext cx="7886700" cy="44152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9" name="Google Shape;9;p5"/>
          <p:cNvPicPr preferRelativeResize="0"/>
          <p:nvPr/>
        </p:nvPicPr>
        <p:blipFill rotWithShape="1">
          <a:blip r:embed="rId1">
            <a:alphaModFix/>
          </a:blip>
          <a:srcRect b="-4542" l="-1666" r="0" t="-3928"/>
          <a:stretch/>
        </p:blipFill>
        <p:spPr>
          <a:xfrm>
            <a:off x="7281017" y="5178750"/>
            <a:ext cx="1563880" cy="1392965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0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2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5" Type="http://schemas.openxmlformats.org/officeDocument/2006/relationships/image" Target="../media/image9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3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A1A8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482F9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1"/>
          <p:cNvSpPr txBox="1"/>
          <p:nvPr>
            <p:ph type="ctrTitle"/>
          </p:nvPr>
        </p:nvSpPr>
        <p:spPr>
          <a:xfrm>
            <a:off x="527268" y="2049463"/>
            <a:ext cx="8057931" cy="18113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lang="en-US">
                <a:solidFill>
                  <a:schemeClr val="lt1"/>
                </a:solidFill>
              </a:rPr>
              <a:t>SLIDE DECK 2:</a:t>
            </a:r>
            <a:br>
              <a:rPr lang="en-US">
                <a:solidFill>
                  <a:schemeClr val="lt1"/>
                </a:solidFill>
              </a:rPr>
            </a:br>
            <a:r>
              <a:rPr lang="en-US">
                <a:solidFill>
                  <a:schemeClr val="lt1"/>
                </a:solidFill>
              </a:rPr>
              <a:t>Rights and Responsibilities</a:t>
            </a:r>
            <a:endParaRPr>
              <a:solidFill>
                <a:schemeClr val="lt1"/>
              </a:solidFill>
            </a:endParaRPr>
          </a:p>
        </p:txBody>
      </p:sp>
      <p:pic>
        <p:nvPicPr>
          <p:cNvPr id="80" name="Google Shape;80;p1"/>
          <p:cNvPicPr preferRelativeResize="0"/>
          <p:nvPr/>
        </p:nvPicPr>
        <p:blipFill rotWithShape="1">
          <a:blip r:embed="rId3">
            <a:alphaModFix/>
          </a:blip>
          <a:srcRect b="-6612" l="-826" r="147" t="-1792"/>
          <a:stretch/>
        </p:blipFill>
        <p:spPr>
          <a:xfrm>
            <a:off x="284671" y="120770"/>
            <a:ext cx="2104845" cy="18920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55372c9b4c_0_40"/>
          <p:cNvSpPr txBox="1"/>
          <p:nvPr/>
        </p:nvSpPr>
        <p:spPr>
          <a:xfrm>
            <a:off x="628650" y="373439"/>
            <a:ext cx="7886700" cy="80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55000" lnSpcReduction="2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b="1" lang="en-US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4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Official languages of Canada</a:t>
            </a:r>
            <a:br>
              <a:rPr b="1" lang="en-US" sz="4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3600">
              <a:solidFill>
                <a:srgbClr val="FFFFFF"/>
              </a:solidFill>
            </a:endParaRPr>
          </a:p>
        </p:txBody>
      </p:sp>
      <p:sp>
        <p:nvSpPr>
          <p:cNvPr id="143" name="Google Shape;143;g155372c9b4c_0_40"/>
          <p:cNvSpPr txBox="1"/>
          <p:nvPr/>
        </p:nvSpPr>
        <p:spPr>
          <a:xfrm>
            <a:off x="457200" y="1600200"/>
            <a:ext cx="80010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You have the right to talk and write to the federal government in English or French in Canada. </a:t>
            </a:r>
            <a:endParaRPr b="0" i="0" sz="280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4" name="Google Shape;144;g155372c9b4c_0_4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31226" y="2851266"/>
            <a:ext cx="3573141" cy="23774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155372c9b4c_0_45"/>
          <p:cNvSpPr txBox="1"/>
          <p:nvPr/>
        </p:nvSpPr>
        <p:spPr>
          <a:xfrm>
            <a:off x="628650" y="373439"/>
            <a:ext cx="7886700" cy="80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55000" lnSpcReduction="2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b="1" lang="en-US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4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Minority language education rights</a:t>
            </a:r>
            <a:br>
              <a:rPr b="1" lang="en-US" sz="4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3600">
              <a:solidFill>
                <a:srgbClr val="FFFFFF"/>
              </a:solidFill>
            </a:endParaRPr>
          </a:p>
        </p:txBody>
      </p:sp>
      <p:sp>
        <p:nvSpPr>
          <p:cNvPr id="150" name="Google Shape;150;g155372c9b4c_0_45"/>
          <p:cNvSpPr txBox="1"/>
          <p:nvPr/>
        </p:nvSpPr>
        <p:spPr>
          <a:xfrm>
            <a:off x="628650" y="1465545"/>
            <a:ext cx="7886700" cy="47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You can learn in English or French in certain situations (based on history, population numbers and your own background).</a:t>
            </a:r>
            <a:endParaRPr b="0" i="0" sz="24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mage result for French education ontario" id="151" name="Google Shape;151;g155372c9b4c_0_4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77440" y="2545080"/>
            <a:ext cx="4389120" cy="29260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155372c9b4c_0_50"/>
          <p:cNvSpPr txBox="1"/>
          <p:nvPr/>
        </p:nvSpPr>
        <p:spPr>
          <a:xfrm>
            <a:off x="628650" y="373439"/>
            <a:ext cx="7886700" cy="80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Responsibilities in a democracy</a:t>
            </a:r>
            <a:endParaRPr b="1" sz="3600">
              <a:solidFill>
                <a:srgbClr val="FFFFFF"/>
              </a:solidFill>
            </a:endParaRPr>
          </a:p>
        </p:txBody>
      </p:sp>
      <p:sp>
        <p:nvSpPr>
          <p:cNvPr id="157" name="Google Shape;157;g155372c9b4c_0_50"/>
          <p:cNvSpPr txBox="1"/>
          <p:nvPr/>
        </p:nvSpPr>
        <p:spPr>
          <a:xfrm>
            <a:off x="457200" y="13716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1450" lvl="0" marL="1714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 responsibility is a duty, obligation or an expectation of how you should act.</a:t>
            </a:r>
            <a:endParaRPr b="0" i="0" sz="280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050" lvl="0" marL="17145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3F3F3F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It is the responsibility of all Canadians to respect and follow the rules outlined in the Constitution. </a:t>
            </a:r>
            <a:endParaRPr b="0" i="0" sz="24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being-informed" id="158" name="Google Shape;158;g155372c9b4c_0_5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8650" y="3634582"/>
            <a:ext cx="2628900" cy="1828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155372c9b4c_0_92"/>
          <p:cNvSpPr txBox="1"/>
          <p:nvPr/>
        </p:nvSpPr>
        <p:spPr>
          <a:xfrm>
            <a:off x="628650" y="373439"/>
            <a:ext cx="7886700" cy="80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Final thoughts</a:t>
            </a:r>
            <a:endParaRPr b="1" sz="3600">
              <a:solidFill>
                <a:srgbClr val="FFFFFF"/>
              </a:solidFill>
            </a:endParaRPr>
          </a:p>
        </p:txBody>
      </p:sp>
      <p:sp>
        <p:nvSpPr>
          <p:cNvPr id="164" name="Google Shape;164;g155372c9b4c_0_92"/>
          <p:cNvSpPr txBox="1"/>
          <p:nvPr/>
        </p:nvSpPr>
        <p:spPr>
          <a:xfrm>
            <a:off x="533400" y="1166018"/>
            <a:ext cx="784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17145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Which rights and responsibilities do you think are most important and why? </a:t>
            </a:r>
            <a:endParaRPr b="0" i="0" sz="280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7145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17145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What does it mean to be a responsible citizen?</a:t>
            </a:r>
            <a:endParaRPr b="0" i="0" sz="28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7145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17145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What does it meant to not be a responsible citizen?</a:t>
            </a:r>
            <a:endParaRPr b="0" i="0" sz="280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"/>
          <p:cNvSpPr txBox="1"/>
          <p:nvPr/>
        </p:nvSpPr>
        <p:spPr>
          <a:xfrm>
            <a:off x="628650" y="373439"/>
            <a:ext cx="7886700" cy="80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Guiding Questions</a:t>
            </a:r>
            <a:endParaRPr b="1" sz="3600">
              <a:solidFill>
                <a:srgbClr val="FFFFFF"/>
              </a:solidFill>
            </a:endParaRPr>
          </a:p>
        </p:txBody>
      </p:sp>
      <p:sp>
        <p:nvSpPr>
          <p:cNvPr id="86" name="Google Shape;86;p4"/>
          <p:cNvSpPr txBox="1"/>
          <p:nvPr/>
        </p:nvSpPr>
        <p:spPr>
          <a:xfrm>
            <a:off x="533400" y="1166018"/>
            <a:ext cx="784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17145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What rights do we have in Canada?</a:t>
            </a:r>
            <a:endParaRPr b="0" i="0" sz="280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7145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17145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What responsibilities go along with my rights?</a:t>
            </a:r>
            <a:endParaRPr b="0" i="0" sz="280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55372c9b4c_0_0"/>
          <p:cNvSpPr txBox="1"/>
          <p:nvPr/>
        </p:nvSpPr>
        <p:spPr>
          <a:xfrm>
            <a:off x="628650" y="373439"/>
            <a:ext cx="7886700" cy="80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Rights</a:t>
            </a:r>
            <a:endParaRPr b="1" sz="3600">
              <a:solidFill>
                <a:srgbClr val="FFFFFF"/>
              </a:solidFill>
            </a:endParaRPr>
          </a:p>
        </p:txBody>
      </p:sp>
      <p:sp>
        <p:nvSpPr>
          <p:cNvPr id="92" name="Google Shape;92;g155372c9b4c_0_0"/>
          <p:cNvSpPr txBox="1"/>
          <p:nvPr/>
        </p:nvSpPr>
        <p:spPr>
          <a:xfrm>
            <a:off x="482140" y="1587731"/>
            <a:ext cx="3192300" cy="420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 right is something that we are morally or legally </a:t>
            </a:r>
            <a:r>
              <a:rPr b="1" i="0" lang="en-US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allowed to do or have</a:t>
            </a:r>
            <a:r>
              <a:rPr b="0" i="0" lang="en-US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0" i="0" sz="280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In a democracy, citizen rights and freedoms are </a:t>
            </a:r>
            <a:r>
              <a:rPr b="1" i="0" lang="en-US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protected</a:t>
            </a:r>
            <a:r>
              <a:rPr b="0" i="0" lang="en-US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, which means they are written down in a legal document. If your rights are violated, you can complain.</a:t>
            </a:r>
            <a:endParaRPr b="0" i="0" sz="32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3" name="Google Shape;93;g155372c9b4c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005912" y="1692505"/>
            <a:ext cx="4553599" cy="3383280"/>
          </a:xfrm>
          <a:prstGeom prst="rect">
            <a:avLst/>
          </a:prstGeom>
          <a:solidFill>
            <a:srgbClr val="ECECEC"/>
          </a:solidFill>
          <a:ln cap="sq" cmpd="sng" w="889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55000" rotWithShape="0" algn="tl" dir="5400000" dist="1800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55372c9b4c_0_5"/>
          <p:cNvSpPr txBox="1"/>
          <p:nvPr/>
        </p:nvSpPr>
        <p:spPr>
          <a:xfrm>
            <a:off x="628650" y="373439"/>
            <a:ext cx="7886700" cy="80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The Canadian Charter of Rights and Freedoms</a:t>
            </a:r>
            <a:endParaRPr b="1" sz="3600">
              <a:solidFill>
                <a:srgbClr val="FFFFFF"/>
              </a:solidFill>
            </a:endParaRPr>
          </a:p>
        </p:txBody>
      </p:sp>
      <p:sp>
        <p:nvSpPr>
          <p:cNvPr id="99" name="Google Shape;99;g155372c9b4c_0_5"/>
          <p:cNvSpPr txBox="1"/>
          <p:nvPr/>
        </p:nvSpPr>
        <p:spPr>
          <a:xfrm>
            <a:off x="457200" y="1497435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1" lang="en-US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The Charter </a:t>
            </a:r>
            <a:r>
              <a:rPr b="0" i="0" lang="en-US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has </a:t>
            </a:r>
            <a:r>
              <a:rPr b="1" i="0" lang="en-US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seven categories </a:t>
            </a:r>
            <a:r>
              <a:rPr b="0" i="0" lang="en-US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that define our rights as Canadians:</a:t>
            </a:r>
            <a:endParaRPr b="0" i="0" sz="280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1" sz="11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3F3F3F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Fundamental freedoms</a:t>
            </a:r>
            <a:endParaRPr b="0" i="0" sz="280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17145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3F3F3F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Democratic rights</a:t>
            </a:r>
            <a:endParaRPr b="0" i="0" sz="280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17145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3F3F3F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Mobility rights</a:t>
            </a:r>
            <a:endParaRPr b="0" i="0" sz="280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17145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3F3F3F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Legal rights</a:t>
            </a:r>
            <a:endParaRPr b="0" i="0" sz="280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17145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3F3F3F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Equality rights</a:t>
            </a:r>
            <a:endParaRPr b="0" i="0" sz="280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17145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3F3F3F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Official languages of Canada</a:t>
            </a:r>
            <a:endParaRPr b="0" i="0" sz="280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17145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3F3F3F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Minority language education                                                                rights</a:t>
            </a:r>
            <a:endParaRPr b="0" i="0" sz="22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0" name="Google Shape;100;g155372c9b4c_0_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98624" y="2050375"/>
            <a:ext cx="3516725" cy="2902525"/>
          </a:xfrm>
          <a:prstGeom prst="rect">
            <a:avLst/>
          </a:prstGeom>
          <a:solidFill>
            <a:srgbClr val="ECECEC"/>
          </a:solidFill>
          <a:ln cap="sq" cmpd="sng" w="889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55000" rotWithShape="0" algn="tl" dir="5400000" dist="1800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55372c9b4c_0_10"/>
          <p:cNvSpPr txBox="1"/>
          <p:nvPr/>
        </p:nvSpPr>
        <p:spPr>
          <a:xfrm>
            <a:off x="628650" y="373439"/>
            <a:ext cx="7886700" cy="80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Fundamental freedoms</a:t>
            </a:r>
            <a:endParaRPr b="1" sz="3600">
              <a:solidFill>
                <a:srgbClr val="FFFFFF"/>
              </a:solidFill>
            </a:endParaRPr>
          </a:p>
        </p:txBody>
      </p:sp>
      <p:sp>
        <p:nvSpPr>
          <p:cNvPr id="106" name="Google Shape;106;g155372c9b4c_0_10"/>
          <p:cNvSpPr txBox="1"/>
          <p:nvPr/>
        </p:nvSpPr>
        <p:spPr>
          <a:xfrm>
            <a:off x="505518" y="1480656"/>
            <a:ext cx="79833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1450" lvl="0" marL="1714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You have the freedom to </a:t>
            </a:r>
            <a:r>
              <a:rPr b="1" i="0" lang="en-US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pray</a:t>
            </a:r>
            <a:r>
              <a:rPr b="0" i="0" lang="en-US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&amp; </a:t>
            </a:r>
            <a:r>
              <a:rPr b="1" i="0" lang="en-US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worship</a:t>
            </a:r>
            <a:r>
              <a:rPr b="0" i="0" lang="en-US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in your own way, or not to pray or worship at all.</a:t>
            </a:r>
            <a:endParaRPr b="0" i="0" sz="22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3F3F3F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You have the freedom to shape your own </a:t>
            </a:r>
            <a:r>
              <a:rPr b="1" i="0" lang="en-US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opinions.</a:t>
            </a:r>
            <a:endParaRPr b="1" i="0" sz="22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3F3F3F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You have the freedom to </a:t>
            </a:r>
            <a:r>
              <a:rPr b="1" i="0" lang="en-US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express</a:t>
            </a:r>
            <a:r>
              <a:rPr b="0" i="0" lang="en-US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your opinions (within limits).</a:t>
            </a:r>
            <a:endParaRPr b="0" i="0" sz="22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3F3F3F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The </a:t>
            </a:r>
            <a:r>
              <a:rPr b="1" i="0" lang="en-US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media is free </a:t>
            </a:r>
            <a:r>
              <a:rPr b="0" i="0" lang="en-US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to report on anything in Canada.</a:t>
            </a:r>
            <a:endParaRPr b="0" i="0" sz="22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3F3F3F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You can hold </a:t>
            </a:r>
            <a:r>
              <a:rPr b="1" i="0" lang="en-US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rallies </a:t>
            </a:r>
            <a:r>
              <a:rPr b="0" i="0" lang="en-US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to express your disagreements.</a:t>
            </a:r>
            <a:endParaRPr b="0" i="0" sz="22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3F3F3F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You can choose your own </a:t>
            </a:r>
            <a:r>
              <a:rPr b="1" i="0" lang="en-US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friends.</a:t>
            </a:r>
            <a:endParaRPr b="1" i="0" sz="22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newspaper" id="107" name="Google Shape;107;g155372c9b4c_0_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7817" y="4485838"/>
            <a:ext cx="2193925" cy="148113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ree-speech-microphone" id="108" name="Google Shape;108;g155372c9b4c_0_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602227" y="5093286"/>
            <a:ext cx="2201210" cy="14630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g155372c9b4c_0_1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167900" y="3742600"/>
            <a:ext cx="1501679" cy="1350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55372c9b4c_0_15"/>
          <p:cNvSpPr txBox="1"/>
          <p:nvPr/>
        </p:nvSpPr>
        <p:spPr>
          <a:xfrm>
            <a:off x="628650" y="373439"/>
            <a:ext cx="7886700" cy="80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55000" lnSpcReduction="2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b="1" lang="en-US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4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Democratic Rights</a:t>
            </a:r>
            <a:br>
              <a:rPr b="1" lang="en-US" sz="4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3600">
              <a:solidFill>
                <a:srgbClr val="FFFFFF"/>
              </a:solidFill>
            </a:endParaRPr>
          </a:p>
        </p:txBody>
      </p:sp>
      <p:sp>
        <p:nvSpPr>
          <p:cNvPr id="115" name="Google Shape;115;g155372c9b4c_0_15"/>
          <p:cNvSpPr txBox="1"/>
          <p:nvPr/>
        </p:nvSpPr>
        <p:spPr>
          <a:xfrm>
            <a:off x="465513" y="1533698"/>
            <a:ext cx="54102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If you are a Canadian citizen and 18 years old, you can… </a:t>
            </a:r>
            <a:endParaRPr b="0" i="0" sz="280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1" marL="51435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3F3F3F"/>
              </a:buClr>
              <a:buSzPts val="2200"/>
              <a:buFont typeface="Arial"/>
              <a:buChar char="•"/>
            </a:pPr>
            <a:r>
              <a:rPr b="1" i="0" lang="en-US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vote </a:t>
            </a:r>
            <a:r>
              <a:rPr b="0" i="0" lang="en-US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in elections</a:t>
            </a:r>
            <a:endParaRPr b="0" i="0" sz="240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1" marL="51435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3F3F3F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compete for the job of a politician</a:t>
            </a:r>
            <a:endParaRPr b="0" i="0" sz="240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457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Other rules:</a:t>
            </a:r>
            <a:endParaRPr b="0" i="0" sz="280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1" marL="51435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3F3F3F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Governments must have</a:t>
            </a:r>
            <a:r>
              <a:rPr b="1" i="0" lang="en-US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elections </a:t>
            </a:r>
            <a:r>
              <a:rPr b="0" i="0" lang="en-US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every five years or less</a:t>
            </a:r>
            <a:endParaRPr b="0" i="0" sz="240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1" marL="51435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3F3F3F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Elected governments must meet at least once every year</a:t>
            </a:r>
            <a:endParaRPr b="0" i="0" sz="240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" lvl="0" marL="17145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Image result for ballot cast elections canadA" id="116" name="Google Shape;116;g155372c9b4c_0_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05150" y="1433150"/>
            <a:ext cx="2766416" cy="34747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55372c9b4c_0_20"/>
          <p:cNvSpPr txBox="1"/>
          <p:nvPr/>
        </p:nvSpPr>
        <p:spPr>
          <a:xfrm>
            <a:off x="628650" y="373439"/>
            <a:ext cx="7886700" cy="80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55000" lnSpcReduction="2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b="1" lang="en-US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4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Mobility rights</a:t>
            </a:r>
            <a:endParaRPr b="1" sz="40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solidFill>
                <a:srgbClr val="FFFFFF"/>
              </a:solidFill>
            </a:endParaRPr>
          </a:p>
        </p:txBody>
      </p:sp>
      <p:sp>
        <p:nvSpPr>
          <p:cNvPr id="122" name="Google Shape;122;g155372c9b4c_0_20"/>
          <p:cNvSpPr txBox="1"/>
          <p:nvPr/>
        </p:nvSpPr>
        <p:spPr>
          <a:xfrm>
            <a:off x="553835" y="1507108"/>
            <a:ext cx="7886700" cy="47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You can </a:t>
            </a:r>
            <a:r>
              <a:rPr b="1" i="0" lang="en-US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live </a:t>
            </a:r>
            <a:r>
              <a:rPr b="0" i="0" lang="en-US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and </a:t>
            </a:r>
            <a:r>
              <a:rPr b="1" i="0" lang="en-US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work</a:t>
            </a:r>
            <a:r>
              <a:rPr b="0" i="0" lang="en-US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in any province or territory in Canada.</a:t>
            </a:r>
            <a:endParaRPr b="0" i="0" sz="24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3" name="Google Shape;123;g155372c9b4c_0_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94807" y="2392507"/>
            <a:ext cx="4572000" cy="257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55372c9b4c_0_25"/>
          <p:cNvSpPr txBox="1"/>
          <p:nvPr/>
        </p:nvSpPr>
        <p:spPr>
          <a:xfrm>
            <a:off x="628650" y="373439"/>
            <a:ext cx="7886700" cy="80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55000" lnSpcReduction="2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b="1" lang="en-US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4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Legal rights</a:t>
            </a:r>
            <a:endParaRPr b="1" sz="42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solidFill>
                <a:srgbClr val="FFFFFF"/>
              </a:solidFill>
            </a:endParaRPr>
          </a:p>
        </p:txBody>
      </p:sp>
      <p:sp>
        <p:nvSpPr>
          <p:cNvPr id="129" name="Google Shape;129;g155372c9b4c_0_25"/>
          <p:cNvSpPr txBox="1"/>
          <p:nvPr/>
        </p:nvSpPr>
        <p:spPr>
          <a:xfrm>
            <a:off x="457200" y="1494877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Everyone is considered </a:t>
            </a:r>
            <a:r>
              <a:rPr b="1" i="0" lang="en-US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innocent until proven guilty </a:t>
            </a:r>
            <a:r>
              <a:rPr b="0" i="0" lang="en-US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under the law.</a:t>
            </a:r>
            <a:endParaRPr b="0" i="0" sz="280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If you are arrested, you must be told of your ability to see a lawyer.</a:t>
            </a:r>
            <a:endParaRPr b="0" i="0" sz="24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0" name="Google Shape;130;g155372c9b4c_0_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91768" y="3468951"/>
            <a:ext cx="3849329" cy="24688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55372c9b4c_0_35"/>
          <p:cNvSpPr txBox="1"/>
          <p:nvPr/>
        </p:nvSpPr>
        <p:spPr>
          <a:xfrm>
            <a:off x="628650" y="373439"/>
            <a:ext cx="7886700" cy="80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55000" lnSpcReduction="2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b="1" lang="en-US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4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Equality rights</a:t>
            </a:r>
            <a:br>
              <a:rPr b="1" lang="en-US" sz="4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3600">
              <a:solidFill>
                <a:srgbClr val="FFFFFF"/>
              </a:solidFill>
            </a:endParaRPr>
          </a:p>
        </p:txBody>
      </p:sp>
      <p:sp>
        <p:nvSpPr>
          <p:cNvPr id="136" name="Google Shape;136;g155372c9b4c_0_35"/>
          <p:cNvSpPr txBox="1"/>
          <p:nvPr/>
        </p:nvSpPr>
        <p:spPr>
          <a:xfrm>
            <a:off x="476250" y="1567267"/>
            <a:ext cx="80772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You cannot be treated unfairly for many reasons. This includes your race, background, religion, gender, age, or mental or physical ability.</a:t>
            </a:r>
            <a:endParaRPr b="0" i="0" sz="24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" lvl="0" marL="17145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Image result for equality rights image" id="137" name="Google Shape;137;g155372c9b4c_0_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98468" y="2862350"/>
            <a:ext cx="4260875" cy="28346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2019-08-21T15:37:09Z</dcterms:created>
  <dc:creator>Lisa Neily</dc:creator>
</cp:coreProperties>
</file>