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9144000"/>
  <p:notesSz cx="6858000" cy="9144000"/>
  <p:embeddedFontLst>
    <p:embeddedFont>
      <p:font typeface="DM Sans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0" roundtripDataSignature="AMtx7mj6Al27VDqZmxpPG3SYHgLLS3H2+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DMSans-bold.fntdata"/><Relationship Id="rId16" Type="http://schemas.openxmlformats.org/officeDocument/2006/relationships/font" Target="fonts/DMSans-regular.fntdata"/><Relationship Id="rId5" Type="http://schemas.openxmlformats.org/officeDocument/2006/relationships/slide" Target="slides/slide1.xml"/><Relationship Id="rId19" Type="http://schemas.openxmlformats.org/officeDocument/2006/relationships/font" Target="fonts/DMSans-boldItalic.fntdata"/><Relationship Id="rId6" Type="http://schemas.openxmlformats.org/officeDocument/2006/relationships/slide" Target="slides/slide2.xml"/><Relationship Id="rId18" Type="http://schemas.openxmlformats.org/officeDocument/2006/relationships/font" Target="fonts/DMSans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5a9045249a_0_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5a9045249a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5a9045249a_0_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5a9045249a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5a9045249a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5a9045249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5a9045249a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5a9045249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5a9045249a_0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5a9045249a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5a9045249a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5a9045249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5a9045249a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5a9045249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5a9045249a_0_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5a9045249a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5a9045249a_0_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5a9045249a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6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" name="Google Shape;12;p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 rot="5400000">
            <a:off x="2364352" y="25965"/>
            <a:ext cx="4415297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/>
          <p:nvPr>
            <p:ph type="title"/>
          </p:nvPr>
        </p:nvSpPr>
        <p:spPr>
          <a:xfrm>
            <a:off x="628650" y="373439"/>
            <a:ext cx="7886700" cy="80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7"/>
          <p:cNvSpPr txBox="1"/>
          <p:nvPr>
            <p:ph idx="1" type="body"/>
          </p:nvPr>
        </p:nvSpPr>
        <p:spPr>
          <a:xfrm>
            <a:off x="628650" y="1465545"/>
            <a:ext cx="7886700" cy="47114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0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3" name="Google Shape;33;p10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" name="Google Shape;35;p10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3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1" name="Google Shape;51;p13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2" name="Google Shape;52;p1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4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/>
          <p:nvPr/>
        </p:nvSpPr>
        <p:spPr>
          <a:xfrm>
            <a:off x="0" y="0"/>
            <a:ext cx="9144000" cy="1197033"/>
          </a:xfrm>
          <a:prstGeom prst="rect">
            <a:avLst/>
          </a:prstGeom>
          <a:solidFill>
            <a:srgbClr val="7431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722F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5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5"/>
          <p:cNvSpPr txBox="1"/>
          <p:nvPr>
            <p:ph idx="1" type="body"/>
          </p:nvPr>
        </p:nvSpPr>
        <p:spPr>
          <a:xfrm>
            <a:off x="628650" y="1761666"/>
            <a:ext cx="7886700" cy="4415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" name="Google Shape;9;p5"/>
          <p:cNvPicPr preferRelativeResize="0"/>
          <p:nvPr/>
        </p:nvPicPr>
        <p:blipFill rotWithShape="1">
          <a:blip r:embed="rId1">
            <a:alphaModFix/>
          </a:blip>
          <a:srcRect b="-1294" l="-463" r="1620" t="-4161"/>
          <a:stretch/>
        </p:blipFill>
        <p:spPr>
          <a:xfrm>
            <a:off x="7289563" y="5178750"/>
            <a:ext cx="1563880" cy="139296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about:blank" TargetMode="External"/><Relationship Id="rId4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hyperlink" Target="about:blank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431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482F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"/>
          <p:cNvSpPr txBox="1"/>
          <p:nvPr>
            <p:ph type="ctrTitle"/>
          </p:nvPr>
        </p:nvSpPr>
        <p:spPr>
          <a:xfrm>
            <a:off x="527268" y="2049463"/>
            <a:ext cx="8057931" cy="18113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SLIDE DECK 2:</a:t>
            </a:r>
            <a:br>
              <a:rPr lang="en-US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en-US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Perceptions, Perspectives and Pluralism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80" name="Google Shape;80;p1"/>
          <p:cNvPicPr preferRelativeResize="0"/>
          <p:nvPr/>
        </p:nvPicPr>
        <p:blipFill rotWithShape="1">
          <a:blip r:embed="rId3">
            <a:alphaModFix/>
          </a:blip>
          <a:srcRect b="-6612" l="-826" r="147" t="-1792"/>
          <a:stretch/>
        </p:blipFill>
        <p:spPr>
          <a:xfrm>
            <a:off x="284671" y="120770"/>
            <a:ext cx="2104845" cy="1892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5a9045249a_0_50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Pluralism</a:t>
            </a:r>
            <a:endParaRPr/>
          </a:p>
        </p:txBody>
      </p:sp>
      <p:sp>
        <p:nvSpPr>
          <p:cNvPr id="135" name="Google Shape;135;g15a9045249a_0_50"/>
          <p:cNvSpPr txBox="1"/>
          <p:nvPr/>
        </p:nvSpPr>
        <p:spPr>
          <a:xfrm>
            <a:off x="542750" y="4870028"/>
            <a:ext cx="78816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sng" cap="none" strike="noStrike">
                <a:solidFill>
                  <a:srgbClr val="0563C1"/>
                </a:solidFill>
                <a:latin typeface="DM Sans"/>
                <a:ea typeface="DM Sans"/>
                <a:cs typeface="DM Sans"/>
                <a:sym typeface="DM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What is pluralism?</a:t>
            </a:r>
            <a:r>
              <a:rPr b="0" i="0" lang="en-US" sz="2000" u="none" cap="none" strike="noStrike">
                <a:solidFill>
                  <a:srgbClr val="132E4D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b="0" i="1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Inspirit Foundation</a:t>
            </a:r>
            <a: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video</a:t>
            </a:r>
            <a:endParaRPr b="0" i="0" sz="2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36" name="Google Shape;136;g15a9045249a_0_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2725" y="1336125"/>
            <a:ext cx="7881650" cy="3455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5a9045249a_0_42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/>
              <a:t>Discussion</a:t>
            </a:r>
            <a:endParaRPr/>
          </a:p>
        </p:txBody>
      </p:sp>
      <p:sp>
        <p:nvSpPr>
          <p:cNvPr id="142" name="Google Shape;142;g15a9045249a_0_42"/>
          <p:cNvSpPr txBox="1"/>
          <p:nvPr/>
        </p:nvSpPr>
        <p:spPr>
          <a:xfrm>
            <a:off x="427482" y="3502855"/>
            <a:ext cx="4622700" cy="28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What did they mean? 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889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What does this mean to you? 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43" name="Google Shape;143;g15a9045249a_0_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4831" y="3005847"/>
            <a:ext cx="2147083" cy="2147083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g15a9045249a_0_42"/>
          <p:cNvSpPr/>
          <p:nvPr/>
        </p:nvSpPr>
        <p:spPr>
          <a:xfrm>
            <a:off x="446999" y="1728936"/>
            <a:ext cx="84351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1" lang="en-US" sz="2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“I don’t think that tolerance and diversity are enough.” </a:t>
            </a:r>
            <a:endParaRPr b="0" i="1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"/>
          <p:cNvSpPr txBox="1"/>
          <p:nvPr>
            <p:ph type="title"/>
          </p:nvPr>
        </p:nvSpPr>
        <p:spPr>
          <a:xfrm>
            <a:off x="628650" y="373439"/>
            <a:ext cx="7886700" cy="80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>
                <a:latin typeface="DM Sans"/>
                <a:ea typeface="DM Sans"/>
                <a:cs typeface="DM Sans"/>
                <a:sym typeface="DM Sans"/>
              </a:rPr>
              <a:t>What do you see?</a:t>
            </a:r>
            <a:endParaRPr/>
          </a:p>
        </p:txBody>
      </p:sp>
      <p:pic>
        <p:nvPicPr>
          <p:cNvPr id="86" name="Google Shape;8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80492" y="1814733"/>
            <a:ext cx="4493369" cy="4234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5a9045249a_0_0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latin typeface="DM Sans"/>
                <a:ea typeface="DM Sans"/>
                <a:cs typeface="DM Sans"/>
                <a:sym typeface="DM Sans"/>
              </a:rPr>
              <a:t>What do you see?</a:t>
            </a:r>
            <a:endParaRPr/>
          </a:p>
        </p:txBody>
      </p:sp>
      <p:pic>
        <p:nvPicPr>
          <p:cNvPr id="92" name="Google Shape;92;g15a9045249a_0_0"/>
          <p:cNvPicPr preferRelativeResize="0"/>
          <p:nvPr/>
        </p:nvPicPr>
        <p:blipFill rotWithShape="1">
          <a:blip r:embed="rId3">
            <a:alphaModFix/>
          </a:blip>
          <a:srcRect b="19152" l="0" r="0" t="0"/>
          <a:stretch/>
        </p:blipFill>
        <p:spPr>
          <a:xfrm>
            <a:off x="1710988" y="1627025"/>
            <a:ext cx="5722025" cy="360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5a9045249a_0_5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latin typeface="DM Sans"/>
                <a:ea typeface="DM Sans"/>
                <a:cs typeface="DM Sans"/>
                <a:sym typeface="DM Sans"/>
              </a:rPr>
              <a:t>What do you see?</a:t>
            </a:r>
            <a:endParaRPr/>
          </a:p>
        </p:txBody>
      </p:sp>
      <p:pic>
        <p:nvPicPr>
          <p:cNvPr id="98" name="Google Shape;98;g15a9045249a_0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25600" y="1336067"/>
            <a:ext cx="4492792" cy="5196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5a9045249a_0_23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Discussion</a:t>
            </a:r>
            <a:endParaRPr/>
          </a:p>
        </p:txBody>
      </p:sp>
      <p:sp>
        <p:nvSpPr>
          <p:cNvPr id="104" name="Google Shape;104;g15a9045249a_0_23"/>
          <p:cNvSpPr txBox="1"/>
          <p:nvPr/>
        </p:nvSpPr>
        <p:spPr>
          <a:xfrm>
            <a:off x="628650" y="1465545"/>
            <a:ext cx="7886700" cy="4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DM Sans"/>
              <a:buChar char="●"/>
            </a:pPr>
            <a:r>
              <a:rPr lang="en-US" sz="24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Is there a “correct” way to see the images? Is someone right and someone else wrong?</a:t>
            </a:r>
            <a:endParaRPr sz="24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DM Sans"/>
              <a:buChar char="●"/>
            </a:pPr>
            <a:r>
              <a:rPr lang="en-US" sz="24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How do you feel towards people that saw the same image as you, versus those who did not?</a:t>
            </a:r>
            <a:endParaRPr>
              <a:solidFill>
                <a:srgbClr val="000000"/>
              </a:solidFill>
            </a:endParaRPr>
          </a:p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DM Sans"/>
              <a:buChar char="●"/>
            </a:pPr>
            <a:r>
              <a:rPr lang="en-US" sz="24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What is the main takeaway?</a:t>
            </a:r>
            <a:endParaRPr sz="2800"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g15a9045249a_0_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8524" y="1538550"/>
            <a:ext cx="6224351" cy="3583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g15a9045249a_0_10"/>
          <p:cNvSpPr txBox="1"/>
          <p:nvPr/>
        </p:nvSpPr>
        <p:spPr>
          <a:xfrm>
            <a:off x="1852537" y="5396908"/>
            <a:ext cx="65664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sng" cap="none" strike="noStrike">
                <a:solidFill>
                  <a:srgbClr val="0563C1"/>
                </a:solidFill>
                <a:latin typeface="DM Sans"/>
                <a:ea typeface="DM Sans"/>
                <a:cs typeface="DM Sans"/>
                <a:sym typeface="DM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Perception vs. Perspective video</a:t>
            </a:r>
            <a:r>
              <a:rPr b="0" i="0" lang="en-US" sz="2000" u="none" cap="none" strike="noStrike">
                <a:solidFill>
                  <a:srgbClr val="132E4D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b="0" i="1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Genie Deez</a:t>
            </a:r>
            <a:endParaRPr b="0" i="1" sz="2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5a9045249a_0_15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Perception</a:t>
            </a:r>
            <a:endParaRPr sz="34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6" name="Google Shape;116;g15a9045249a_0_15"/>
          <p:cNvSpPr txBox="1"/>
          <p:nvPr/>
        </p:nvSpPr>
        <p:spPr>
          <a:xfrm>
            <a:off x="628650" y="1465545"/>
            <a:ext cx="7886700" cy="4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DM Sans"/>
              <a:buChar char="•"/>
            </a:pPr>
            <a:r>
              <a:rPr lang="en-US" sz="2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Perception is our </a:t>
            </a:r>
            <a:r>
              <a:rPr b="1" lang="en-US" sz="2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interpretation</a:t>
            </a:r>
            <a:r>
              <a:rPr lang="en-US" sz="2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of something. </a:t>
            </a:r>
            <a:endParaRPr sz="22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09550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DM Sans"/>
              <a:buChar char="•"/>
            </a:pPr>
            <a:r>
              <a:rPr lang="en-US" sz="2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It is the ability to see, hear or become aware of something using one of our senses. </a:t>
            </a:r>
            <a:endParaRPr sz="22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09550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DM Sans"/>
              <a:buChar char="•"/>
            </a:pPr>
            <a:r>
              <a:rPr lang="en-US" sz="2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People perceive things differently. </a:t>
            </a:r>
            <a:endParaRPr sz="22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09550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DM Sans"/>
              <a:buChar char="•"/>
            </a:pPr>
            <a:r>
              <a:rPr lang="en-US" sz="2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We choose to select different aspects of something to focus our attention based on what interests us, what is familiar to us, or what we consider important.</a:t>
            </a:r>
            <a:endParaRPr sz="22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5a9045249a_0_32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Perspective</a:t>
            </a:r>
            <a:endParaRPr/>
          </a:p>
        </p:txBody>
      </p:sp>
      <p:sp>
        <p:nvSpPr>
          <p:cNvPr id="122" name="Google Shape;122;g15a9045249a_0_32"/>
          <p:cNvSpPr txBox="1"/>
          <p:nvPr/>
        </p:nvSpPr>
        <p:spPr>
          <a:xfrm>
            <a:off x="628650" y="1465545"/>
            <a:ext cx="7886700" cy="4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DM Sans"/>
              <a:buChar char="•"/>
            </a:pPr>
            <a:r>
              <a:rPr lang="en-US" sz="2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Perspective is the way we see something: our </a:t>
            </a:r>
            <a:r>
              <a:rPr b="1" lang="en-US" sz="2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point of view</a:t>
            </a:r>
            <a:r>
              <a:rPr lang="en-US" sz="2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. </a:t>
            </a:r>
            <a:endParaRPr sz="22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09550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DM Sans"/>
              <a:buChar char="•"/>
            </a:pPr>
            <a:r>
              <a:rPr lang="en-US" sz="2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Our perspectives are shaped by who we are, as well as our environment and life experiences. </a:t>
            </a:r>
            <a:endParaRPr sz="22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09550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DM Sans"/>
              <a:buChar char="•"/>
            </a:pPr>
            <a:r>
              <a:rPr lang="en-US" sz="2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For example, people living in different countries may have different priorities in life, based on their beliefs and perceptions of happiness.</a:t>
            </a:r>
            <a:endParaRPr sz="2800"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5a9045249a_0_37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Pluralism</a:t>
            </a:r>
            <a:endParaRPr/>
          </a:p>
        </p:txBody>
      </p:sp>
      <p:pic>
        <p:nvPicPr>
          <p:cNvPr id="128" name="Google Shape;128;g15a9045249a_0_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9575" y="1376625"/>
            <a:ext cx="8458274" cy="381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15a9045249a_0_37"/>
          <p:cNvSpPr txBox="1"/>
          <p:nvPr/>
        </p:nvSpPr>
        <p:spPr>
          <a:xfrm>
            <a:off x="1468350" y="5383675"/>
            <a:ext cx="5738400" cy="6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(Source: Caribbean Muslims)</a:t>
            </a:r>
            <a:endParaRPr b="0" i="1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2019-08-21T15:37:09Z</dcterms:created>
  <dc:creator>Lisa Neily</dc:creator>
</cp:coreProperties>
</file>