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Oswald"/>
      <p:regular r:id="rId19"/>
      <p:bold r:id="rId20"/>
    </p:embeddedFont>
    <p:embeddedFont>
      <p:font typeface="DM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jU7J/+IXlvCs2J/CINMxxbdVf+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44B8929-C56D-4F76-8BB4-A36510020414}">
  <a:tblStyle styleId="{844B8929-C56D-4F76-8BB4-A3651002041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22" Type="http://schemas.openxmlformats.org/officeDocument/2006/relationships/font" Target="fonts/DMSans-bold.fntdata"/><Relationship Id="rId21" Type="http://schemas.openxmlformats.org/officeDocument/2006/relationships/font" Target="fonts/DMSans-regular.fntdata"/><Relationship Id="rId24" Type="http://schemas.openxmlformats.org/officeDocument/2006/relationships/font" Target="fonts/DMSans-boldItalic.fntdata"/><Relationship Id="rId23" Type="http://schemas.openxmlformats.org/officeDocument/2006/relationships/font" Target="fonts/DM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Oswal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a93cc40da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5a93cc40d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a93cc40da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5a93cc40d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a93cc40da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5a93cc40d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5a93cc40da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5a93cc40d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a93cc40d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5a93cc40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a93cc40d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5a93cc40d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a93cc40da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5a93cc40d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a93cc40da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a93cc40d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a93cc40da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5a93cc40d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a93cc40da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5a93cc40d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5a93cc40da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5a93cc40d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4542" l="-1666" r="0" t="-3928"/>
          <a:stretch/>
        </p:blipFill>
        <p:spPr>
          <a:xfrm>
            <a:off x="7281017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3B:</a:t>
            </a:r>
            <a:b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Levels of Government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-6612" l="-826" r="147" t="-1792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a93cc40da_0_3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Trivia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67" name="Google Shape;167;g15a93cc40da_0_35"/>
          <p:cNvSpPr txBox="1"/>
          <p:nvPr/>
        </p:nvSpPr>
        <p:spPr>
          <a:xfrm>
            <a:off x="69075" y="5525875"/>
            <a:ext cx="1894500" cy="12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5a93cc40da_0_35"/>
          <p:cNvSpPr txBox="1"/>
          <p:nvPr/>
        </p:nvSpPr>
        <p:spPr>
          <a:xfrm>
            <a:off x="428066" y="1419202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title of the leader of the provincial government?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marR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15a93cc40da_0_35"/>
          <p:cNvSpPr/>
          <p:nvPr/>
        </p:nvSpPr>
        <p:spPr>
          <a:xfrm>
            <a:off x="1311350" y="2497713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0" name="Google Shape;170;g15a93cc40da_0_35"/>
          <p:cNvSpPr/>
          <p:nvPr/>
        </p:nvSpPr>
        <p:spPr>
          <a:xfrm>
            <a:off x="1311350" y="3313713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1" name="Google Shape;171;g15a93cc40da_0_35"/>
          <p:cNvSpPr/>
          <p:nvPr/>
        </p:nvSpPr>
        <p:spPr>
          <a:xfrm>
            <a:off x="1311350" y="417907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2" name="Google Shape;172;g15a93cc40da_0_35"/>
          <p:cNvSpPr txBox="1"/>
          <p:nvPr/>
        </p:nvSpPr>
        <p:spPr>
          <a:xfrm>
            <a:off x="2171225" y="2510375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President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3" name="Google Shape;173;g15a93cc40da_0_35"/>
          <p:cNvSpPr txBox="1"/>
          <p:nvPr/>
        </p:nvSpPr>
        <p:spPr>
          <a:xfrm>
            <a:off x="2171225" y="3381538"/>
            <a:ext cx="506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Prime Minister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4" name="Google Shape;174;g15a93cc40da_0_35"/>
          <p:cNvSpPr txBox="1"/>
          <p:nvPr/>
        </p:nvSpPr>
        <p:spPr>
          <a:xfrm>
            <a:off x="2171225" y="425272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Mayor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5" name="Google Shape;175;g15a93cc40da_0_35"/>
          <p:cNvSpPr txBox="1"/>
          <p:nvPr/>
        </p:nvSpPr>
        <p:spPr>
          <a:xfrm>
            <a:off x="2171225" y="5123900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Premier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6" name="Google Shape;176;g15a93cc40da_0_35"/>
          <p:cNvSpPr/>
          <p:nvPr/>
        </p:nvSpPr>
        <p:spPr>
          <a:xfrm>
            <a:off x="1311350" y="5050250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a93cc40da_0_4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Trivia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82" name="Google Shape;182;g15a93cc40da_0_40"/>
          <p:cNvSpPr txBox="1"/>
          <p:nvPr/>
        </p:nvSpPr>
        <p:spPr>
          <a:xfrm>
            <a:off x="2225075" y="2264925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Premier</a:t>
            </a:r>
            <a:endParaRPr b="1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3" name="Google Shape;183;g15a93cc40da_0_40"/>
          <p:cNvSpPr/>
          <p:nvPr/>
        </p:nvSpPr>
        <p:spPr>
          <a:xfrm>
            <a:off x="1289875" y="219127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4" name="Google Shape;184;g15a93cc40da_0_40"/>
          <p:cNvSpPr txBox="1"/>
          <p:nvPr/>
        </p:nvSpPr>
        <p:spPr>
          <a:xfrm>
            <a:off x="428075" y="1545199"/>
            <a:ext cx="7886700" cy="44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title of the leader at the provincial level?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Each level of government has a different name for its leader.</a:t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marR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5" name="Google Shape;185;g15a93cc40da_0_40"/>
          <p:cNvGraphicFramePr/>
          <p:nvPr/>
        </p:nvGraphicFramePr>
        <p:xfrm>
          <a:off x="751925" y="43912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{844B8929-C56D-4F76-8BB4-A36510020414}</a:tableStyleId>
              </a:tblPr>
              <a:tblGrid>
                <a:gridCol w="3275525"/>
                <a:gridCol w="39634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Level</a:t>
                      </a:r>
                      <a:endParaRPr b="1"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Leader’s Title</a:t>
                      </a:r>
                      <a:endParaRPr b="1"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Federal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Prime Minister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Provincial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Premier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Municipal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Mayor or Reeve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5a93cc40da_0_4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Whose responsibility is it?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91" name="Google Shape;191;g15a93cc40da_0_45"/>
          <p:cNvSpPr txBox="1"/>
          <p:nvPr/>
        </p:nvSpPr>
        <p:spPr>
          <a:xfrm>
            <a:off x="236927" y="1508145"/>
            <a:ext cx="7966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Federal, provincial or municipal government?</a:t>
            </a:r>
            <a:endParaRPr b="1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2" name="Google Shape;192;g15a93cc40da_0_45"/>
          <p:cNvSpPr/>
          <p:nvPr/>
        </p:nvSpPr>
        <p:spPr>
          <a:xfrm>
            <a:off x="3400148" y="2281560"/>
            <a:ext cx="2698800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Local parks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Indigenous lands and rights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Criminal law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International trade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Local police and fire protection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15a93cc40da_0_45"/>
          <p:cNvSpPr/>
          <p:nvPr/>
        </p:nvSpPr>
        <p:spPr>
          <a:xfrm>
            <a:off x="6328919" y="2148586"/>
            <a:ext cx="26427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1" i="0" sz="10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Citizenship and passports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Hospitals and healthcare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Road maintenance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15a93cc40da_0_45"/>
          <p:cNvSpPr txBox="1"/>
          <p:nvPr/>
        </p:nvSpPr>
        <p:spPr>
          <a:xfrm>
            <a:off x="86000" y="5557350"/>
            <a:ext cx="1526400" cy="12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5a93cc40da_0_45"/>
          <p:cNvSpPr/>
          <p:nvPr/>
        </p:nvSpPr>
        <p:spPr>
          <a:xfrm>
            <a:off x="334879" y="2043057"/>
            <a:ext cx="27786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1" i="0" sz="1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Water supply and treatment 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National defence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Natural resources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Driver’s licensing and highways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Education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a93cc40da_0_5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Government responsibilities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201" name="Google Shape;201;g15a93cc40da_0_50"/>
          <p:cNvSpPr/>
          <p:nvPr/>
        </p:nvSpPr>
        <p:spPr>
          <a:xfrm>
            <a:off x="3479533" y="1461485"/>
            <a:ext cx="2269500" cy="3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Provincial</a:t>
            </a:r>
            <a:endParaRPr b="1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Education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Hospitals and healthcare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Natural resources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Social services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Drivers’ licensing and highways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15a93cc40da_0_50"/>
          <p:cNvSpPr/>
          <p:nvPr/>
        </p:nvSpPr>
        <p:spPr>
          <a:xfrm>
            <a:off x="6328924" y="1461475"/>
            <a:ext cx="2468700" cy="3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Municipal</a:t>
            </a:r>
            <a:endParaRPr b="1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Water supply and treatment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Local parks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Road maintenance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Local police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Fire protection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3" name="Google Shape;203;g15a93cc40da_0_50"/>
          <p:cNvSpPr/>
          <p:nvPr/>
        </p:nvSpPr>
        <p:spPr>
          <a:xfrm>
            <a:off x="324850" y="1461471"/>
            <a:ext cx="2609700" cy="4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Federal</a:t>
            </a:r>
            <a:endParaRPr b="1" i="0" sz="2000" u="sng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Citizenship and passports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National defence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b="0" i="0" sz="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Criminal law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Foreign affairs and international trade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b="0" i="0" sz="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Indigenous lands and rights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322105" y="1501751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142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a representative democracy? </a:t>
            </a:r>
            <a:endParaRPr b="0" i="0" sz="33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7" name="Google Shape;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8253" y="2728007"/>
            <a:ext cx="3988404" cy="23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a93cc40da_0_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Representative democracy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93" name="Google Shape;93;g15a93cc40da_0_0"/>
          <p:cNvSpPr txBox="1"/>
          <p:nvPr/>
        </p:nvSpPr>
        <p:spPr>
          <a:xfrm>
            <a:off x="401055" y="1314276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Representatives (or politicians) are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chosen by people through elections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Each representative is responsible for a different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geographic area</a:t>
            </a: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or community.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Representatives gather together to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debate issues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and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pass laws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50800" lvl="0" marL="228600" marR="0" rtl="0" algn="l">
              <a:lnSpc>
                <a:spcPct val="107142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g15a93cc40d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1163" y="4218025"/>
            <a:ext cx="3921675" cy="23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5a93cc40da_0_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Trivia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00" name="Google Shape;100;g15a93cc40da_0_5"/>
          <p:cNvSpPr txBox="1"/>
          <p:nvPr/>
        </p:nvSpPr>
        <p:spPr>
          <a:xfrm>
            <a:off x="428066" y="1419202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many levels of government do we have?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marR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15a93cc40da_0_5"/>
          <p:cNvSpPr/>
          <p:nvPr/>
        </p:nvSpPr>
        <p:spPr>
          <a:xfrm>
            <a:off x="1289850" y="2240650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2" name="Google Shape;102;g15a93cc40da_0_5"/>
          <p:cNvSpPr/>
          <p:nvPr/>
        </p:nvSpPr>
        <p:spPr>
          <a:xfrm>
            <a:off x="1289850" y="3161650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3" name="Google Shape;103;g15a93cc40da_0_5"/>
          <p:cNvSpPr txBox="1"/>
          <p:nvPr/>
        </p:nvSpPr>
        <p:spPr>
          <a:xfrm>
            <a:off x="2257325" y="2337725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4" name="Google Shape;104;g15a93cc40da_0_5"/>
          <p:cNvSpPr txBox="1"/>
          <p:nvPr/>
        </p:nvSpPr>
        <p:spPr>
          <a:xfrm>
            <a:off x="2257325" y="3209375"/>
            <a:ext cx="382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5" name="Google Shape;105;g15a93cc40da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5750" y="1922025"/>
            <a:ext cx="3826800" cy="330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a93cc40da_0_1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Trivia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11" name="Google Shape;111;g15a93cc40da_0_10"/>
          <p:cNvSpPr txBox="1"/>
          <p:nvPr/>
        </p:nvSpPr>
        <p:spPr>
          <a:xfrm>
            <a:off x="1667963" y="2137075"/>
            <a:ext cx="364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1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2" name="Google Shape;112;g15a93cc40da_0_10"/>
          <p:cNvSpPr txBox="1"/>
          <p:nvPr/>
        </p:nvSpPr>
        <p:spPr>
          <a:xfrm>
            <a:off x="284925" y="1449100"/>
            <a:ext cx="7340700" cy="5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many levels of government do we have?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Each level has its own group of elected representatives.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Federal </a:t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Provincial/Territorial </a:t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Municipal </a:t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Some First Nations, Inuit, and Métis communities have their own systems of governance. They share certain responsibilities with other levels of government.</a:t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50800" lvl="0" marL="228600" marR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15a93cc40da_0_10"/>
          <p:cNvSpPr/>
          <p:nvPr/>
        </p:nvSpPr>
        <p:spPr>
          <a:xfrm>
            <a:off x="824975" y="2089375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a93cc40da_0_1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Trivia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19" name="Google Shape;119;g15a93cc40da_0_15"/>
          <p:cNvSpPr/>
          <p:nvPr/>
        </p:nvSpPr>
        <p:spPr>
          <a:xfrm>
            <a:off x="1248850" y="2458525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0" name="Google Shape;120;g15a93cc40da_0_15"/>
          <p:cNvSpPr/>
          <p:nvPr/>
        </p:nvSpPr>
        <p:spPr>
          <a:xfrm>
            <a:off x="1248850" y="3388850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1" name="Google Shape;121;g15a93cc40da_0_15"/>
          <p:cNvSpPr/>
          <p:nvPr/>
        </p:nvSpPr>
        <p:spPr>
          <a:xfrm>
            <a:off x="1248850" y="4249488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2" name="Google Shape;122;g15a93cc40da_0_15"/>
          <p:cNvSpPr/>
          <p:nvPr/>
        </p:nvSpPr>
        <p:spPr>
          <a:xfrm>
            <a:off x="1248850" y="511902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3" name="Google Shape;123;g15a93cc40da_0_15"/>
          <p:cNvSpPr txBox="1"/>
          <p:nvPr/>
        </p:nvSpPr>
        <p:spPr>
          <a:xfrm>
            <a:off x="2085350" y="2506225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Senator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4" name="Google Shape;124;g15a93cc40da_0_15"/>
          <p:cNvSpPr txBox="1"/>
          <p:nvPr/>
        </p:nvSpPr>
        <p:spPr>
          <a:xfrm>
            <a:off x="2040600" y="3451500"/>
            <a:ext cx="506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Councillor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5" name="Google Shape;125;g15a93cc40da_0_15"/>
          <p:cNvSpPr txBox="1"/>
          <p:nvPr/>
        </p:nvSpPr>
        <p:spPr>
          <a:xfrm>
            <a:off x="2096000" y="430102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Member of Parliament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6" name="Google Shape;126;g15a93cc40da_0_15"/>
          <p:cNvSpPr txBox="1"/>
          <p:nvPr/>
        </p:nvSpPr>
        <p:spPr>
          <a:xfrm>
            <a:off x="2040600" y="5150550"/>
            <a:ext cx="569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Member of the Legislative Assembly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7" name="Google Shape;127;g15a93cc40da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9474" y="2237475"/>
            <a:ext cx="3426875" cy="18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5a93cc40da_0_15"/>
          <p:cNvSpPr txBox="1"/>
          <p:nvPr/>
        </p:nvSpPr>
        <p:spPr>
          <a:xfrm>
            <a:off x="428066" y="1419202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title given to the elected representative at the federal level?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marR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5a93cc40da_0_2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Trivia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34" name="Google Shape;134;g15a93cc40da_0_20"/>
          <p:cNvSpPr txBox="1"/>
          <p:nvPr/>
        </p:nvSpPr>
        <p:spPr>
          <a:xfrm>
            <a:off x="157525" y="1419200"/>
            <a:ext cx="8439900" cy="4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title given to the elected representative at the </a:t>
            </a:r>
            <a:r>
              <a:rPr b="0" i="0" lang="en-US" sz="2400" u="sng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federal level</a:t>
            </a: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? 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Each level has a different name for its representative.</a:t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5" name="Google Shape;135;g15a93cc40da_0_20"/>
          <p:cNvSpPr txBox="1"/>
          <p:nvPr/>
        </p:nvSpPr>
        <p:spPr>
          <a:xfrm>
            <a:off x="2171350" y="2590725"/>
            <a:ext cx="394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Member of Parliament (MP)</a:t>
            </a:r>
            <a:endParaRPr b="1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136" name="Google Shape;136;g15a93cc40da_0_20"/>
          <p:cNvGraphicFramePr/>
          <p:nvPr/>
        </p:nvGraphicFramePr>
        <p:xfrm>
          <a:off x="230825" y="3672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{844B8929-C56D-4F76-8BB4-A36510020414}</a:tableStyleId>
              </a:tblPr>
              <a:tblGrid>
                <a:gridCol w="2331250"/>
                <a:gridCol w="5494800"/>
              </a:tblGrid>
              <a:tr h="50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Level</a:t>
                      </a:r>
                      <a:endParaRPr b="1"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Name</a:t>
                      </a:r>
                      <a:endParaRPr b="1"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  <a:tr h="523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Federal 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Member of Parliament (MP)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  <a:tr h="527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Provincial (ON)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Member of Provincial Parliament (MPP)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Local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Councillor or Alderman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7" name="Google Shape;137;g15a93cc40da_0_20"/>
          <p:cNvSpPr/>
          <p:nvPr/>
        </p:nvSpPr>
        <p:spPr>
          <a:xfrm>
            <a:off x="1300625" y="244342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a93cc40da_0_2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</a:rPr>
              <a:t>Trivia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43" name="Google Shape;143;g15a93cc40da_0_25"/>
          <p:cNvSpPr txBox="1"/>
          <p:nvPr/>
        </p:nvSpPr>
        <p:spPr>
          <a:xfrm>
            <a:off x="291925" y="5375050"/>
            <a:ext cx="1894500" cy="12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15a93cc40da_0_25"/>
          <p:cNvSpPr txBox="1"/>
          <p:nvPr/>
        </p:nvSpPr>
        <p:spPr>
          <a:xfrm>
            <a:off x="149641" y="1268377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Where is the Legislative Assembly of Ontario located?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marR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5a93cc40da_0_25"/>
          <p:cNvSpPr/>
          <p:nvPr/>
        </p:nvSpPr>
        <p:spPr>
          <a:xfrm>
            <a:off x="884425" y="2247050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6" name="Google Shape;146;g15a93cc40da_0_25"/>
          <p:cNvSpPr/>
          <p:nvPr/>
        </p:nvSpPr>
        <p:spPr>
          <a:xfrm>
            <a:off x="884425" y="3133225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7" name="Google Shape;147;g15a93cc40da_0_25"/>
          <p:cNvSpPr/>
          <p:nvPr/>
        </p:nvSpPr>
        <p:spPr>
          <a:xfrm>
            <a:off x="884425" y="4094063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8" name="Google Shape;148;g15a93cc40da_0_25"/>
          <p:cNvSpPr txBox="1"/>
          <p:nvPr/>
        </p:nvSpPr>
        <p:spPr>
          <a:xfrm>
            <a:off x="1690675" y="2294750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Ottawa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9" name="Google Shape;149;g15a93cc40da_0_25"/>
          <p:cNvSpPr txBox="1"/>
          <p:nvPr/>
        </p:nvSpPr>
        <p:spPr>
          <a:xfrm>
            <a:off x="1690675" y="3180925"/>
            <a:ext cx="506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Toronto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0" name="Google Shape;150;g15a93cc40da_0_25"/>
          <p:cNvSpPr txBox="1"/>
          <p:nvPr/>
        </p:nvSpPr>
        <p:spPr>
          <a:xfrm>
            <a:off x="1690675" y="416772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Kingston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1" name="Google Shape;151;g15a93cc40da_0_25"/>
          <p:cNvSpPr txBox="1"/>
          <p:nvPr/>
        </p:nvSpPr>
        <p:spPr>
          <a:xfrm>
            <a:off x="1690675" y="5116525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London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2" name="Google Shape;152;g15a93cc40da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4200" y="2494531"/>
            <a:ext cx="3986525" cy="26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15a93cc40da_0_25"/>
          <p:cNvSpPr/>
          <p:nvPr/>
        </p:nvSpPr>
        <p:spPr>
          <a:xfrm>
            <a:off x="884425" y="504287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a93cc40da_0_3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</a:rPr>
              <a:t>Trivia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59" name="Google Shape;159;g15a93cc40da_0_30"/>
          <p:cNvSpPr txBox="1"/>
          <p:nvPr/>
        </p:nvSpPr>
        <p:spPr>
          <a:xfrm>
            <a:off x="241466" y="1399652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Where is the Legislative Assembly of Ontario located?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MPPs gather at the Legislative Assembly to discuss issues and pass laws.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Our federal representatives gather in </a:t>
            </a:r>
            <a:r>
              <a:rPr b="1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Ottawa </a:t>
            </a: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at the </a:t>
            </a:r>
            <a:r>
              <a:rPr b="0" i="0" lang="en-US" sz="2200" u="sng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House of Commons</a:t>
            </a: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Municipal representatives gather at their </a:t>
            </a:r>
            <a:b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US" sz="2200" u="sng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city or town hall</a:t>
            </a: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50800" lvl="0" marL="228600" marR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5a93cc40da_0_30"/>
          <p:cNvSpPr/>
          <p:nvPr/>
        </p:nvSpPr>
        <p:spPr>
          <a:xfrm>
            <a:off x="1268575" y="2486713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1" name="Google Shape;161;g15a93cc40da_0_30"/>
          <p:cNvSpPr txBox="1"/>
          <p:nvPr/>
        </p:nvSpPr>
        <p:spPr>
          <a:xfrm>
            <a:off x="2152700" y="2534425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Toronto</a:t>
            </a:r>
            <a:endParaRPr b="1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