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Oswald"/>
      <p:regular r:id="rId21"/>
      <p:bold r:id="rId22"/>
    </p:embeddedFont>
    <p:embeddedFont>
      <p:font typeface="DM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g+LD+DEETfJiqUZXkoWG7zYzcf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9BA87E0-2DCC-4D8E-983C-20F87AB92032}">
  <a:tblStyle styleId="{F9BA87E0-2DCC-4D8E-983C-20F87AB9203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Oswald-bold.fntdata"/><Relationship Id="rId21" Type="http://schemas.openxmlformats.org/officeDocument/2006/relationships/font" Target="fonts/Oswald-regular.fntdata"/><Relationship Id="rId24" Type="http://schemas.openxmlformats.org/officeDocument/2006/relationships/font" Target="fonts/DMSans-bold.fntdata"/><Relationship Id="rId23" Type="http://schemas.openxmlformats.org/officeDocument/2006/relationships/font" Target="fonts/DM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-boldItalic.fntdata"/><Relationship Id="rId25" Type="http://schemas.openxmlformats.org/officeDocument/2006/relationships/font" Target="fonts/DMSans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a8e9b22c9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5a8e9b22c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a8e9b22c9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5a8e9b22c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a8e9b22c9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5a8e9b22c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5a8e9b22c9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5a8e9b22c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5a8e9b22c9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5a8e9b22c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5a8e9b22c9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5a8e9b22c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a8e9b22c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5a8e9b22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a8e9b22c9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5a8e9b22c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a8e9b22c9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5a8e9b22c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a8e9b22c9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5a8e9b22c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a8e9b22c9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5a8e9b22c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a8e9b22c9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5a8e9b22c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5a8e9b22c9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5a8e9b22c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1294" l="-463" r="1620" t="-4161"/>
          <a:stretch/>
        </p:blipFill>
        <p:spPr>
          <a:xfrm>
            <a:off x="7289563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4:</a:t>
            </a:r>
            <a:b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Levels of Government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-6612" l="-826" r="147" t="-1792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a8e9b22c9_0_3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</a:rPr>
              <a:t>Trivia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82" name="Google Shape;182;g15a8e9b22c9_0_35"/>
          <p:cNvSpPr txBox="1"/>
          <p:nvPr/>
        </p:nvSpPr>
        <p:spPr>
          <a:xfrm>
            <a:off x="428066" y="1419202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title of the leader of the provincial government?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marR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15a8e9b22c9_0_35"/>
          <p:cNvSpPr/>
          <p:nvPr/>
        </p:nvSpPr>
        <p:spPr>
          <a:xfrm>
            <a:off x="1311350" y="2497713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4" name="Google Shape;184;g15a8e9b22c9_0_35"/>
          <p:cNvSpPr/>
          <p:nvPr/>
        </p:nvSpPr>
        <p:spPr>
          <a:xfrm>
            <a:off x="1311350" y="3313713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5" name="Google Shape;185;g15a8e9b22c9_0_35"/>
          <p:cNvSpPr/>
          <p:nvPr/>
        </p:nvSpPr>
        <p:spPr>
          <a:xfrm>
            <a:off x="1311350" y="417907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g15a8e9b22c9_0_35"/>
          <p:cNvSpPr txBox="1"/>
          <p:nvPr/>
        </p:nvSpPr>
        <p:spPr>
          <a:xfrm>
            <a:off x="2171225" y="2510375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President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7" name="Google Shape;187;g15a8e9b22c9_0_35"/>
          <p:cNvSpPr txBox="1"/>
          <p:nvPr/>
        </p:nvSpPr>
        <p:spPr>
          <a:xfrm>
            <a:off x="2171225" y="3381538"/>
            <a:ext cx="506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Prime Minister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8" name="Google Shape;188;g15a8e9b22c9_0_35"/>
          <p:cNvSpPr txBox="1"/>
          <p:nvPr/>
        </p:nvSpPr>
        <p:spPr>
          <a:xfrm>
            <a:off x="2171225" y="425272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Mayor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9" name="Google Shape;189;g15a8e9b22c9_0_35"/>
          <p:cNvSpPr txBox="1"/>
          <p:nvPr/>
        </p:nvSpPr>
        <p:spPr>
          <a:xfrm>
            <a:off x="2171225" y="5123900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Premier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0" name="Google Shape;190;g15a8e9b22c9_0_35"/>
          <p:cNvSpPr/>
          <p:nvPr/>
        </p:nvSpPr>
        <p:spPr>
          <a:xfrm>
            <a:off x="1311350" y="5050250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a8e9b22c9_0_4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</a:rPr>
              <a:t>Trivia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96" name="Google Shape;196;g15a8e9b22c9_0_40"/>
          <p:cNvSpPr txBox="1"/>
          <p:nvPr/>
        </p:nvSpPr>
        <p:spPr>
          <a:xfrm>
            <a:off x="2093200" y="2118375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Premier</a:t>
            </a:r>
            <a:endParaRPr b="1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7" name="Google Shape;197;g15a8e9b22c9_0_40"/>
          <p:cNvSpPr/>
          <p:nvPr/>
        </p:nvSpPr>
        <p:spPr>
          <a:xfrm>
            <a:off x="1158000" y="204472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8" name="Google Shape;198;g15a8e9b22c9_0_40"/>
          <p:cNvSpPr txBox="1"/>
          <p:nvPr/>
        </p:nvSpPr>
        <p:spPr>
          <a:xfrm>
            <a:off x="296200" y="1398649"/>
            <a:ext cx="7886700" cy="44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title of the leader at the provincial level?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At the </a:t>
            </a:r>
            <a:r>
              <a:rPr b="0" i="0" lang="en-US" sz="2200" u="sng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federal level</a:t>
            </a: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, the title given to the leader is </a:t>
            </a:r>
            <a:r>
              <a:rPr b="1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prime minister</a:t>
            </a: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At the </a:t>
            </a:r>
            <a:r>
              <a:rPr b="0" i="0" lang="en-US" sz="2200" u="sng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municipal level</a:t>
            </a: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, the title given to the leader is </a:t>
            </a:r>
            <a:r>
              <a:rPr b="1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mayor </a:t>
            </a: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or</a:t>
            </a:r>
            <a:r>
              <a:rPr b="1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reeve.</a:t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Mayors are elected directly by the people, </a:t>
            </a:r>
            <a:b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whereas the premier and prime ministers are not.</a:t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marR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5a8e9b22c9_0_4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</a:rPr>
              <a:t>Trivia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204" name="Google Shape;204;g15a8e9b22c9_0_45"/>
          <p:cNvSpPr txBox="1"/>
          <p:nvPr/>
        </p:nvSpPr>
        <p:spPr>
          <a:xfrm>
            <a:off x="76366" y="1331277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title of the sovereign’s representative at the provincial level?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marR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15a8e9b22c9_0_45"/>
          <p:cNvSpPr/>
          <p:nvPr/>
        </p:nvSpPr>
        <p:spPr>
          <a:xfrm>
            <a:off x="800375" y="2351350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6" name="Google Shape;206;g15a8e9b22c9_0_45"/>
          <p:cNvSpPr/>
          <p:nvPr/>
        </p:nvSpPr>
        <p:spPr>
          <a:xfrm>
            <a:off x="800375" y="3280200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7" name="Google Shape;207;g15a8e9b22c9_0_45"/>
          <p:cNvSpPr/>
          <p:nvPr/>
        </p:nvSpPr>
        <p:spPr>
          <a:xfrm>
            <a:off x="800375" y="4222950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8" name="Google Shape;208;g15a8e9b22c9_0_45"/>
          <p:cNvSpPr txBox="1"/>
          <p:nvPr/>
        </p:nvSpPr>
        <p:spPr>
          <a:xfrm>
            <a:off x="1688900" y="2351350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Director General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9" name="Google Shape;209;g15a8e9b22c9_0_45"/>
          <p:cNvSpPr txBox="1"/>
          <p:nvPr/>
        </p:nvSpPr>
        <p:spPr>
          <a:xfrm>
            <a:off x="1688900" y="3323963"/>
            <a:ext cx="506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Governor General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0" name="Google Shape;210;g15a8e9b22c9_0_45"/>
          <p:cNvSpPr txBox="1"/>
          <p:nvPr/>
        </p:nvSpPr>
        <p:spPr>
          <a:xfrm>
            <a:off x="1731900" y="4296600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Lieutenant Governor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undefined" id="211" name="Google Shape;211;g15a8e9b22c9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2944" y="1936768"/>
            <a:ext cx="2217510" cy="2956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5a8e9b22c9_0_5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</a:rPr>
              <a:t>Trivia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217" name="Google Shape;217;g15a8e9b22c9_0_50"/>
          <p:cNvSpPr/>
          <p:nvPr/>
        </p:nvSpPr>
        <p:spPr>
          <a:xfrm>
            <a:off x="808225" y="224877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8" name="Google Shape;218;g15a8e9b22c9_0_50"/>
          <p:cNvSpPr txBox="1"/>
          <p:nvPr/>
        </p:nvSpPr>
        <p:spPr>
          <a:xfrm>
            <a:off x="1739750" y="232242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Lieutenant Governor</a:t>
            </a:r>
            <a:endParaRPr b="1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9" name="Google Shape;219;g15a8e9b22c9_0_50"/>
          <p:cNvSpPr txBox="1"/>
          <p:nvPr/>
        </p:nvSpPr>
        <p:spPr>
          <a:xfrm>
            <a:off x="105725" y="1419825"/>
            <a:ext cx="8278800" cy="51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title of the sovereign’s representative at the provincial level?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sovereign’s representative at the                                           federal level is the Governor General.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They have similar roles, such as opening and closing parliament, calling an election, and reading the throne 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speech.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There is no representative at the municipal level.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marR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lizabeth Dowdswell Ontario Lieutenant-Governor " id="220" name="Google Shape;220;g15a8e9b22c9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0312" y="2124132"/>
            <a:ext cx="2604213" cy="1838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a8e9b22c9_0_5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Whose responsibility is it?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226" name="Google Shape;226;g15a8e9b22c9_0_55"/>
          <p:cNvSpPr txBox="1"/>
          <p:nvPr/>
        </p:nvSpPr>
        <p:spPr>
          <a:xfrm>
            <a:off x="236927" y="1508145"/>
            <a:ext cx="7966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Federal, provincial or municipal government?</a:t>
            </a:r>
            <a:endParaRPr b="1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7" name="Google Shape;227;g15a8e9b22c9_0_55"/>
          <p:cNvSpPr/>
          <p:nvPr/>
        </p:nvSpPr>
        <p:spPr>
          <a:xfrm>
            <a:off x="3400148" y="2281560"/>
            <a:ext cx="2698800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Local parks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Indigenous lands and rights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Criminal law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International trade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Local police and fire protection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5a8e9b22c9_0_55"/>
          <p:cNvSpPr/>
          <p:nvPr/>
        </p:nvSpPr>
        <p:spPr>
          <a:xfrm>
            <a:off x="6328919" y="2148586"/>
            <a:ext cx="26427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1" i="0" sz="10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Citizenship and passports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Hospitals and healthcare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Road maintenance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15a8e9b22c9_0_55"/>
          <p:cNvSpPr txBox="1"/>
          <p:nvPr/>
        </p:nvSpPr>
        <p:spPr>
          <a:xfrm>
            <a:off x="86000" y="5557350"/>
            <a:ext cx="1526400" cy="12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5a8e9b22c9_0_55"/>
          <p:cNvSpPr/>
          <p:nvPr/>
        </p:nvSpPr>
        <p:spPr>
          <a:xfrm>
            <a:off x="334879" y="2043057"/>
            <a:ext cx="27786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1" i="0" sz="1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Water supply and treatment 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National defence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Natural resources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Driver’s licensing and highways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Education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5a8e9b22c9_0_6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Whose responsibility is it?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236" name="Google Shape;236;g15a8e9b22c9_0_60"/>
          <p:cNvSpPr txBox="1"/>
          <p:nvPr/>
        </p:nvSpPr>
        <p:spPr>
          <a:xfrm>
            <a:off x="236927" y="1508145"/>
            <a:ext cx="7966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Federal, provincial or municipal government?</a:t>
            </a:r>
            <a:endParaRPr b="1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7" name="Google Shape;237;g15a8e9b22c9_0_60"/>
          <p:cNvSpPr/>
          <p:nvPr/>
        </p:nvSpPr>
        <p:spPr>
          <a:xfrm>
            <a:off x="3400148" y="2281560"/>
            <a:ext cx="2698800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Local parks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Indigenous lands and rights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Criminal law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International trade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Local police and fire protection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15a8e9b22c9_0_60"/>
          <p:cNvSpPr/>
          <p:nvPr/>
        </p:nvSpPr>
        <p:spPr>
          <a:xfrm>
            <a:off x="6328919" y="2148586"/>
            <a:ext cx="26427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1" i="0" sz="10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Citizenship and passports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Hospitals and healthcare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Road maintenance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15a8e9b22c9_0_60"/>
          <p:cNvSpPr txBox="1"/>
          <p:nvPr/>
        </p:nvSpPr>
        <p:spPr>
          <a:xfrm>
            <a:off x="86000" y="5557350"/>
            <a:ext cx="1526400" cy="12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15a8e9b22c9_0_60"/>
          <p:cNvSpPr/>
          <p:nvPr/>
        </p:nvSpPr>
        <p:spPr>
          <a:xfrm>
            <a:off x="334879" y="2043057"/>
            <a:ext cx="27786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1" i="0" sz="1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Water supply and treatment 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National defence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Natural resources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Driver’s licensing and highways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Education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</a:rPr>
              <a:t>Trivia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428066" y="1419202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type of government do we have in Canada?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marR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1216600" y="2190875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1216600" y="3069613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1216600" y="3948338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1216600" y="487897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2128550" y="2187500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Federal state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2128550" y="3167400"/>
            <a:ext cx="382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Parliamentary democracy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2075625" y="405677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Constitutional monarchy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2128550" y="4946150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All of the above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7800" y="1999675"/>
            <a:ext cx="2258125" cy="30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a8e9b22c9_0_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</a:rPr>
              <a:t>Trivia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01" name="Google Shape;101;g15a8e9b22c9_0_0"/>
          <p:cNvSpPr txBox="1"/>
          <p:nvPr/>
        </p:nvSpPr>
        <p:spPr>
          <a:xfrm>
            <a:off x="-9" y="1316627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type of government do we have in Canada?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marR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15a8e9b22c9_0_0"/>
          <p:cNvSpPr/>
          <p:nvPr/>
        </p:nvSpPr>
        <p:spPr>
          <a:xfrm>
            <a:off x="775750" y="2110050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3" name="Google Shape;103;g15a8e9b22c9_0_0"/>
          <p:cNvSpPr txBox="1"/>
          <p:nvPr/>
        </p:nvSpPr>
        <p:spPr>
          <a:xfrm>
            <a:off x="1775375" y="2183700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All of the above</a:t>
            </a:r>
            <a:endParaRPr b="1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104" name="Google Shape;104;g15a8e9b22c9_0_0"/>
          <p:cNvGraphicFramePr/>
          <p:nvPr/>
        </p:nvGraphicFramePr>
        <p:xfrm>
          <a:off x="743088" y="291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{F9BA87E0-2DCC-4D8E-983C-20F87AB92032}</a:tableStyleId>
              </a:tblPr>
              <a:tblGrid>
                <a:gridCol w="1860150"/>
                <a:gridCol w="4540375"/>
              </a:tblGrid>
              <a:tr h="704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Federal state</a:t>
                      </a:r>
                      <a:endParaRPr b="1"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We have a central government (federal) and municipal governments (provincial).</a:t>
                      </a:r>
                      <a:endParaRPr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  <a:tr h="123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Parliamentary democracy</a:t>
                      </a:r>
                      <a:endParaRPr b="1"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We elect members to represent us in our parliament and legislatures. The political party with the most elected representatives forms government.</a:t>
                      </a:r>
                      <a:endParaRPr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  <a:tr h="123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Constitutional monarchy</a:t>
                      </a:r>
                      <a:endParaRPr b="1"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King Charles III, as King of Canada, is our head of state. The authority of the monarch is limited by our constitution.</a:t>
                      </a:r>
                      <a:endParaRPr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5" name="Google Shape;105;g15a8e9b22c9_0_0"/>
          <p:cNvSpPr txBox="1"/>
          <p:nvPr/>
        </p:nvSpPr>
        <p:spPr>
          <a:xfrm>
            <a:off x="3011675" y="2756725"/>
            <a:ext cx="2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a8e9b22c9_0_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</a:rPr>
              <a:t>Trivia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11" name="Google Shape;111;g15a8e9b22c9_0_5"/>
          <p:cNvSpPr txBox="1"/>
          <p:nvPr/>
        </p:nvSpPr>
        <p:spPr>
          <a:xfrm>
            <a:off x="-1" y="1419200"/>
            <a:ext cx="7356300" cy="44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many levels of government do we have?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marR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15a8e9b22c9_0_5"/>
          <p:cNvSpPr/>
          <p:nvPr/>
        </p:nvSpPr>
        <p:spPr>
          <a:xfrm>
            <a:off x="803818" y="2214538"/>
            <a:ext cx="661800" cy="5988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3" name="Google Shape;113;g15a8e9b22c9_0_5"/>
          <p:cNvSpPr/>
          <p:nvPr/>
        </p:nvSpPr>
        <p:spPr>
          <a:xfrm>
            <a:off x="803818" y="3106264"/>
            <a:ext cx="661800" cy="5988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4" name="Google Shape;114;g15a8e9b22c9_0_5"/>
          <p:cNvSpPr/>
          <p:nvPr/>
        </p:nvSpPr>
        <p:spPr>
          <a:xfrm>
            <a:off x="803818" y="3933167"/>
            <a:ext cx="661800" cy="6492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5" name="Google Shape;115;g15a8e9b22c9_0_5"/>
          <p:cNvSpPr/>
          <p:nvPr/>
        </p:nvSpPr>
        <p:spPr>
          <a:xfrm>
            <a:off x="803818" y="4810321"/>
            <a:ext cx="661800" cy="6492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g15a8e9b22c9_0_5"/>
          <p:cNvSpPr txBox="1"/>
          <p:nvPr/>
        </p:nvSpPr>
        <p:spPr>
          <a:xfrm>
            <a:off x="1706219" y="2308527"/>
            <a:ext cx="2997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7" name="Google Shape;117;g15a8e9b22c9_0_5"/>
          <p:cNvSpPr txBox="1"/>
          <p:nvPr/>
        </p:nvSpPr>
        <p:spPr>
          <a:xfrm>
            <a:off x="1706219" y="3152472"/>
            <a:ext cx="3569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8" name="Google Shape;118;g15a8e9b22c9_0_5"/>
          <p:cNvSpPr txBox="1"/>
          <p:nvPr/>
        </p:nvSpPr>
        <p:spPr>
          <a:xfrm>
            <a:off x="1706219" y="3996416"/>
            <a:ext cx="317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9" name="Google Shape;119;g15a8e9b22c9_0_5"/>
          <p:cNvSpPr txBox="1"/>
          <p:nvPr/>
        </p:nvSpPr>
        <p:spPr>
          <a:xfrm>
            <a:off x="1706219" y="4881630"/>
            <a:ext cx="3278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0" name="Google Shape;120;g15a8e9b22c9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5730" y="2148360"/>
            <a:ext cx="4114960" cy="368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a8e9b22c9_0_1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</a:rPr>
              <a:t>Trivia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26" name="Google Shape;126;g15a8e9b22c9_0_10"/>
          <p:cNvSpPr/>
          <p:nvPr/>
        </p:nvSpPr>
        <p:spPr>
          <a:xfrm>
            <a:off x="733975" y="2016100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7" name="Google Shape;127;g15a8e9b22c9_0_10"/>
          <p:cNvSpPr txBox="1"/>
          <p:nvPr/>
        </p:nvSpPr>
        <p:spPr>
          <a:xfrm>
            <a:off x="1615475" y="2063800"/>
            <a:ext cx="382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1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8" name="Google Shape;128;g15a8e9b22c9_0_10"/>
          <p:cNvSpPr txBox="1"/>
          <p:nvPr/>
        </p:nvSpPr>
        <p:spPr>
          <a:xfrm>
            <a:off x="162350" y="1375825"/>
            <a:ext cx="7712700" cy="5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many levels of government do we have?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Each level has its own group of elected representatives.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Federal </a:t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Provincial/Territorial </a:t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Municipal </a:t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Some First Nations, Inuit, and Métis communities have their own systems of governance. They share certain responsibilities with other levels of government.</a:t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50800" lvl="0" marL="228600" marR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5a8e9b22c9_0_1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</a:rPr>
              <a:t>Trivia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34" name="Google Shape;134;g15a8e9b22c9_0_15"/>
          <p:cNvSpPr/>
          <p:nvPr/>
        </p:nvSpPr>
        <p:spPr>
          <a:xfrm>
            <a:off x="1248850" y="2458525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5" name="Google Shape;135;g15a8e9b22c9_0_15"/>
          <p:cNvSpPr/>
          <p:nvPr/>
        </p:nvSpPr>
        <p:spPr>
          <a:xfrm>
            <a:off x="1248850" y="3388850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6" name="Google Shape;136;g15a8e9b22c9_0_15"/>
          <p:cNvSpPr/>
          <p:nvPr/>
        </p:nvSpPr>
        <p:spPr>
          <a:xfrm>
            <a:off x="1248850" y="4249488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7" name="Google Shape;137;g15a8e9b22c9_0_15"/>
          <p:cNvSpPr/>
          <p:nvPr/>
        </p:nvSpPr>
        <p:spPr>
          <a:xfrm>
            <a:off x="1248850" y="511902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8" name="Google Shape;138;g15a8e9b22c9_0_15"/>
          <p:cNvSpPr txBox="1"/>
          <p:nvPr/>
        </p:nvSpPr>
        <p:spPr>
          <a:xfrm>
            <a:off x="2085350" y="2506225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Senator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9" name="Google Shape;139;g15a8e9b22c9_0_15"/>
          <p:cNvSpPr txBox="1"/>
          <p:nvPr/>
        </p:nvSpPr>
        <p:spPr>
          <a:xfrm>
            <a:off x="2040600" y="3451500"/>
            <a:ext cx="506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Councillor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" name="Google Shape;140;g15a8e9b22c9_0_15"/>
          <p:cNvSpPr txBox="1"/>
          <p:nvPr/>
        </p:nvSpPr>
        <p:spPr>
          <a:xfrm>
            <a:off x="2096000" y="430102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Member of Parliament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1" name="Google Shape;141;g15a8e9b22c9_0_15"/>
          <p:cNvSpPr txBox="1"/>
          <p:nvPr/>
        </p:nvSpPr>
        <p:spPr>
          <a:xfrm>
            <a:off x="2040600" y="5150550"/>
            <a:ext cx="569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Member of the Legislative Assembly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2" name="Google Shape;142;g15a8e9b22c9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9474" y="2237475"/>
            <a:ext cx="3426875" cy="18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15a8e9b22c9_0_15"/>
          <p:cNvSpPr txBox="1"/>
          <p:nvPr/>
        </p:nvSpPr>
        <p:spPr>
          <a:xfrm>
            <a:off x="428066" y="1419202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title given to the elected representative at the federal level?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marR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a8e9b22c9_0_2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</a:rPr>
              <a:t>Trivia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49" name="Google Shape;149;g15a8e9b22c9_0_20"/>
          <p:cNvSpPr txBox="1"/>
          <p:nvPr/>
        </p:nvSpPr>
        <p:spPr>
          <a:xfrm>
            <a:off x="428075" y="1419200"/>
            <a:ext cx="7886700" cy="5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title given to the elected representative at the </a:t>
            </a:r>
            <a:r>
              <a:rPr b="0" i="0" lang="en-US" sz="2400" u="sng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federal level</a:t>
            </a: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At the </a:t>
            </a:r>
            <a:r>
              <a:rPr b="0" i="0" lang="en-US" sz="2200" u="sng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provincial level</a:t>
            </a: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, the elected representatives is called a </a:t>
            </a:r>
            <a:r>
              <a:rPr b="1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Member of Provincial Parliament </a:t>
            </a: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(MPP).</a:t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At the </a:t>
            </a:r>
            <a:r>
              <a:rPr b="0" i="0" lang="en-US" sz="2200" u="sng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municipal level</a:t>
            </a: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, the elected representative is called a </a:t>
            </a:r>
            <a:r>
              <a:rPr b="1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councillor </a:t>
            </a: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or</a:t>
            </a:r>
            <a:r>
              <a:rPr b="1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 alderman</a:t>
            </a: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0" name="Google Shape;150;g15a8e9b22c9_0_20"/>
          <p:cNvSpPr/>
          <p:nvPr/>
        </p:nvSpPr>
        <p:spPr>
          <a:xfrm>
            <a:off x="1300625" y="236977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1" name="Google Shape;151;g15a8e9b22c9_0_20"/>
          <p:cNvSpPr txBox="1"/>
          <p:nvPr/>
        </p:nvSpPr>
        <p:spPr>
          <a:xfrm>
            <a:off x="2171350" y="2443425"/>
            <a:ext cx="394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Member of Parliament (MP)</a:t>
            </a:r>
            <a:endParaRPr b="1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2" name="Google Shape;152;g15a8e9b22c9_0_20"/>
          <p:cNvSpPr txBox="1"/>
          <p:nvPr/>
        </p:nvSpPr>
        <p:spPr>
          <a:xfrm>
            <a:off x="1537150" y="439282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5a8e9b22c9_0_2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</a:rPr>
              <a:t>Trivia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58" name="Google Shape;158;g15a8e9b22c9_0_25"/>
          <p:cNvSpPr txBox="1"/>
          <p:nvPr/>
        </p:nvSpPr>
        <p:spPr>
          <a:xfrm>
            <a:off x="291925" y="5375050"/>
            <a:ext cx="1894500" cy="12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15a8e9b22c9_0_25"/>
          <p:cNvSpPr txBox="1"/>
          <p:nvPr/>
        </p:nvSpPr>
        <p:spPr>
          <a:xfrm>
            <a:off x="149641" y="1268377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Where is the Legislative Assembly of Ontario located?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marR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5a8e9b22c9_0_25"/>
          <p:cNvSpPr/>
          <p:nvPr/>
        </p:nvSpPr>
        <p:spPr>
          <a:xfrm>
            <a:off x="884425" y="2247050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1" name="Google Shape;161;g15a8e9b22c9_0_25"/>
          <p:cNvSpPr/>
          <p:nvPr/>
        </p:nvSpPr>
        <p:spPr>
          <a:xfrm>
            <a:off x="884425" y="3133225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2" name="Google Shape;162;g15a8e9b22c9_0_25"/>
          <p:cNvSpPr/>
          <p:nvPr/>
        </p:nvSpPr>
        <p:spPr>
          <a:xfrm>
            <a:off x="884425" y="4094063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3" name="Google Shape;163;g15a8e9b22c9_0_25"/>
          <p:cNvSpPr txBox="1"/>
          <p:nvPr/>
        </p:nvSpPr>
        <p:spPr>
          <a:xfrm>
            <a:off x="1690675" y="2294750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Ottawa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4" name="Google Shape;164;g15a8e9b22c9_0_25"/>
          <p:cNvSpPr txBox="1"/>
          <p:nvPr/>
        </p:nvSpPr>
        <p:spPr>
          <a:xfrm>
            <a:off x="1690675" y="3180925"/>
            <a:ext cx="506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Toronto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5" name="Google Shape;165;g15a8e9b22c9_0_25"/>
          <p:cNvSpPr txBox="1"/>
          <p:nvPr/>
        </p:nvSpPr>
        <p:spPr>
          <a:xfrm>
            <a:off x="1690675" y="416772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Kingston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6" name="Google Shape;166;g15a8e9b22c9_0_25"/>
          <p:cNvSpPr txBox="1"/>
          <p:nvPr/>
        </p:nvSpPr>
        <p:spPr>
          <a:xfrm>
            <a:off x="1690675" y="5116525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London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7" name="Google Shape;167;g15a8e9b22c9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4200" y="2494531"/>
            <a:ext cx="3986525" cy="26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5a8e9b22c9_0_25"/>
          <p:cNvSpPr/>
          <p:nvPr/>
        </p:nvSpPr>
        <p:spPr>
          <a:xfrm>
            <a:off x="884425" y="504287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a8e9b22c9_0_3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</a:rPr>
              <a:t>Trivia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74" name="Google Shape;174;g15a8e9b22c9_0_30"/>
          <p:cNvSpPr txBox="1"/>
          <p:nvPr/>
        </p:nvSpPr>
        <p:spPr>
          <a:xfrm>
            <a:off x="241466" y="1399652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Where is the Legislative Assembly of Ontario located?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MPPs gather at the Legislative Assembly to discuss issues and pass laws.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Our federal representatives gather in </a:t>
            </a:r>
            <a:r>
              <a:rPr b="1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Ottawa </a:t>
            </a: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at the </a:t>
            </a:r>
            <a:r>
              <a:rPr b="0" i="0" lang="en-US" sz="2200" u="sng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House of Commons</a:t>
            </a: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Municipal representatives gather at their </a:t>
            </a:r>
            <a:b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US" sz="2200" u="sng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city or town hall</a:t>
            </a: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200" u="none" cap="none" strike="noStrike">
              <a:solidFill>
                <a:srgbClr val="000000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50800" lvl="0" marL="228600" marR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15a8e9b22c9_0_30"/>
          <p:cNvSpPr/>
          <p:nvPr/>
        </p:nvSpPr>
        <p:spPr>
          <a:xfrm>
            <a:off x="1268575" y="2486713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rgbClr val="FFFFFF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6" name="Google Shape;176;g15a8e9b22c9_0_30"/>
          <p:cNvSpPr txBox="1"/>
          <p:nvPr/>
        </p:nvSpPr>
        <p:spPr>
          <a:xfrm>
            <a:off x="2152700" y="2534425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Toronto</a:t>
            </a:r>
            <a:endParaRPr b="1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