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TTNNSB8E6I1luVvy9O9r6g8kr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db0dfddd0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db0dfddd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db0dfddd0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db0dfddd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db0dfddd0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db0dfddd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db0dfddd0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db0dfddd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db0dfddd0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db0dfddd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db0dfddd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db0dfdd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db0dfddd0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db0dfdd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db0dfddd0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db0dfddd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db0dfddd0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db0dfddd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db0dfddd0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db0dfddd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db0dfddd0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db0dfddd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db0dfddd0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db0dfddd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4542" l="-1666" r="0" t="-3928"/>
          <a:stretch/>
        </p:blipFill>
        <p:spPr>
          <a:xfrm>
            <a:off x="7281017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8.jp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DECK 5:</a:t>
            </a:r>
            <a:b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Municipality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821" y="5708793"/>
            <a:ext cx="5549150" cy="73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db0dfddd0_0_6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Single-tier Municipalities</a:t>
            </a:r>
            <a:endParaRPr b="1"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5db0dfddd0_0_65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There are 173 single-tier municipalities in Ontario. Some examples include:</a:t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43" name="Google Shape;143;g15db0dfddd0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44" y="2519716"/>
            <a:ext cx="3901686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5db0dfddd0_0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6592" y="2494938"/>
            <a:ext cx="3746646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ananoque town logo" id="145" name="Google Shape;145;g15db0dfddd0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0" y="3996532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5db0dfddd0_0_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3529" y="4051345"/>
            <a:ext cx="321945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db0dfddd0_0_77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Lower-tier and Upper-tier</a:t>
            </a:r>
            <a:endParaRPr b="1"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5db0dfddd0_0_77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There are 241 lower-tier municipalities and 30 upper-tier municipalities. For example, the Region of Peel is an upper-tier municipality for three lower-tier municipalities.</a:t>
            </a:r>
            <a:endParaRPr sz="2800">
              <a:solidFill>
                <a:srgbClr val="434343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53" name="Google Shape;153;g15db0dfddd0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2752932"/>
            <a:ext cx="3558476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5db0dfddd0_0_77"/>
          <p:cNvSpPr/>
          <p:nvPr/>
        </p:nvSpPr>
        <p:spPr>
          <a:xfrm rot="10800000">
            <a:off x="3244771" y="4224880"/>
            <a:ext cx="2262300" cy="1233600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4472C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5db0dfddd0_0_77"/>
          <p:cNvSpPr/>
          <p:nvPr/>
        </p:nvSpPr>
        <p:spPr>
          <a:xfrm>
            <a:off x="4198846" y="3853352"/>
            <a:ext cx="319200" cy="521700"/>
          </a:xfrm>
          <a:prstGeom prst="rect">
            <a:avLst/>
          </a:prstGeom>
          <a:solidFill>
            <a:srgbClr val="4472C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15db0dfddd0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723" y="4041169"/>
            <a:ext cx="2600276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5db0dfddd0_0_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8955" y="4073232"/>
            <a:ext cx="2816693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5db0dfddd0_0_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46776" y="5545600"/>
            <a:ext cx="2858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db0dfddd0_0_82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Local Councils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64" name="Google Shape;164;g15db0dfddd0_0_82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800">
                <a:solidFill>
                  <a:srgbClr val="434343"/>
                </a:solidFill>
              </a:rPr>
              <a:t>Each local council (single-tier or upper-tier) is made up of a </a:t>
            </a:r>
            <a:r>
              <a:rPr b="1" lang="en-US" sz="2800">
                <a:solidFill>
                  <a:srgbClr val="434343"/>
                </a:solidFill>
              </a:rPr>
              <a:t>head of council</a:t>
            </a:r>
            <a:r>
              <a:rPr lang="en-US" sz="2800">
                <a:solidFill>
                  <a:srgbClr val="434343"/>
                </a:solidFill>
              </a:rPr>
              <a:t>, known as the </a:t>
            </a:r>
            <a:r>
              <a:rPr b="1" lang="en-US" sz="2800">
                <a:solidFill>
                  <a:srgbClr val="434343"/>
                </a:solidFill>
              </a:rPr>
              <a:t>mayor</a:t>
            </a:r>
            <a:r>
              <a:rPr lang="en-US" sz="2800">
                <a:solidFill>
                  <a:srgbClr val="434343"/>
                </a:solidFill>
              </a:rPr>
              <a:t> or </a:t>
            </a:r>
            <a:r>
              <a:rPr b="1" lang="en-US" sz="2800">
                <a:solidFill>
                  <a:srgbClr val="434343"/>
                </a:solidFill>
              </a:rPr>
              <a:t>reeve</a:t>
            </a:r>
            <a:r>
              <a:rPr lang="en-US" sz="2800">
                <a:solidFill>
                  <a:srgbClr val="434343"/>
                </a:solidFill>
              </a:rPr>
              <a:t>, and other council members, known as </a:t>
            </a:r>
            <a:r>
              <a:rPr b="1" lang="en-US" sz="2800">
                <a:solidFill>
                  <a:srgbClr val="434343"/>
                </a:solidFill>
              </a:rPr>
              <a:t>councillors</a:t>
            </a:r>
            <a:r>
              <a:rPr lang="en-US" sz="2800">
                <a:solidFill>
                  <a:srgbClr val="434343"/>
                </a:solidFill>
              </a:rPr>
              <a:t> or </a:t>
            </a:r>
            <a:r>
              <a:rPr b="1" lang="en-US" sz="2800">
                <a:solidFill>
                  <a:srgbClr val="434343"/>
                </a:solidFill>
              </a:rPr>
              <a:t>aldermen</a:t>
            </a:r>
            <a:r>
              <a:rPr lang="en-US" sz="2800">
                <a:solidFill>
                  <a:srgbClr val="434343"/>
                </a:solidFill>
              </a:rPr>
              <a:t>.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800">
                <a:solidFill>
                  <a:srgbClr val="434343"/>
                </a:solidFill>
              </a:rPr>
              <a:t>Mayors and reeves are elected by all voters in the municipality. This is called a </a:t>
            </a:r>
            <a:r>
              <a:rPr b="1" lang="en-US" sz="2800">
                <a:solidFill>
                  <a:srgbClr val="434343"/>
                </a:solidFill>
              </a:rPr>
              <a:t>at-large </a:t>
            </a:r>
            <a:r>
              <a:rPr lang="en-US" sz="2800">
                <a:solidFill>
                  <a:srgbClr val="434343"/>
                </a:solidFill>
              </a:rPr>
              <a:t>system.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800">
                <a:solidFill>
                  <a:srgbClr val="434343"/>
                </a:solidFill>
              </a:rPr>
              <a:t>Councillors and aldermen can be elected either at-large or by a </a:t>
            </a:r>
            <a:r>
              <a:rPr b="1" lang="en-US" sz="2800">
                <a:solidFill>
                  <a:srgbClr val="434343"/>
                </a:solidFill>
              </a:rPr>
              <a:t>ward system </a:t>
            </a:r>
            <a:r>
              <a:rPr lang="en-US" sz="2800">
                <a:solidFill>
                  <a:srgbClr val="434343"/>
                </a:solidFill>
              </a:rPr>
              <a:t>of voting (where the municipality is broken down into smaller sections).</a:t>
            </a:r>
            <a:endParaRPr sz="2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db0dfddd0_0_87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Role of Council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70" name="Google Shape;170;g15db0dfddd0_0_87"/>
          <p:cNvSpPr txBox="1"/>
          <p:nvPr/>
        </p:nvSpPr>
        <p:spPr>
          <a:xfrm>
            <a:off x="457200" y="140884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Council members govern their municipality through the following activities: 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Listening to the concerns and ideas of their constituents (people living in their community)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Attending meetings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Reviewing reports from municipal officials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Creating, debating and voting on </a:t>
            </a:r>
            <a:r>
              <a:rPr b="1" lang="en-US" sz="2400">
                <a:solidFill>
                  <a:srgbClr val="434343"/>
                </a:solidFill>
              </a:rPr>
              <a:t>by-laws </a:t>
            </a:r>
            <a:r>
              <a:rPr lang="en-US" sz="2400">
                <a:solidFill>
                  <a:srgbClr val="434343"/>
                </a:solidFill>
              </a:rPr>
              <a:t>(rules) they believe will improve their municipality.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descr="bylaw1.jpg" id="171" name="Google Shape;171;g15db0dfddd0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5105400"/>
            <a:ext cx="4572000" cy="1371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db0dfddd0_0_12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77" name="Google Shape;177;g15db0dfddd0_0_120"/>
          <p:cNvSpPr txBox="1"/>
          <p:nvPr/>
        </p:nvSpPr>
        <p:spPr>
          <a:xfrm>
            <a:off x="628650" y="1426350"/>
            <a:ext cx="61899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Can you identify any problems or challenges in our community?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 you see any opportunities for improvement?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What actions could be taken to make a positive change in our community?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How can you be an active community member?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15db0dfddd0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0838" y="25153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452100" y="488650"/>
            <a:ext cx="82398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Guiding questions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What are the features of municipalities?</a:t>
            </a:r>
            <a:br>
              <a:rPr lang="en-US" sz="2800">
                <a:solidFill>
                  <a:srgbClr val="3F3F3F"/>
                </a:solidFill>
              </a:rPr>
            </a:b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How has the physical environment shaped my community?</a:t>
            </a:r>
            <a:endParaRPr sz="28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What actions can be taken to improve my community and why? </a:t>
            </a:r>
            <a:endParaRPr sz="2400">
              <a:solidFill>
                <a:srgbClr val="3F3F3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db0dfddd0_0_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Local governments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3" name="Google Shape;93;g15db0dfddd0_0_1"/>
          <p:cNvSpPr txBox="1"/>
          <p:nvPr/>
        </p:nvSpPr>
        <p:spPr>
          <a:xfrm>
            <a:off x="628650" y="1381700"/>
            <a:ext cx="7886700" cy="4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•"/>
            </a:pPr>
            <a:r>
              <a:rPr b="1" i="0" lang="en-US" sz="2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Municipalities</a:t>
            </a:r>
            <a:r>
              <a:rPr b="0" i="0" lang="en-US" sz="2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are responsible for providing essential local services to their communities.</a:t>
            </a:r>
            <a:endParaRPr b="0" i="0" sz="2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They are the most local level of government in Canada.</a:t>
            </a:r>
            <a:endParaRPr b="0" i="0" sz="2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15db0dfddd0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550" y="3642700"/>
            <a:ext cx="5622750" cy="296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db0dfddd0_0_6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Municipalities in Ontario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0" name="Google Shape;100;g15db0dfddd0_0_6"/>
          <p:cNvSpPr txBox="1"/>
          <p:nvPr/>
        </p:nvSpPr>
        <p:spPr>
          <a:xfrm>
            <a:off x="457200" y="1447800"/>
            <a:ext cx="8229600" cy="3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Ontario is separated into 444 different communities called </a:t>
            </a:r>
            <a:r>
              <a:rPr b="1" lang="en-US" sz="2400">
                <a:solidFill>
                  <a:srgbClr val="434343"/>
                </a:solidFill>
              </a:rPr>
              <a:t>municipalities</a:t>
            </a:r>
            <a:r>
              <a:rPr lang="en-US" sz="2400">
                <a:solidFill>
                  <a:srgbClr val="434343"/>
                </a:solidFill>
              </a:rPr>
              <a:t>.  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A municipality can be called a </a:t>
            </a:r>
            <a:r>
              <a:rPr b="1" lang="en-US" sz="2400">
                <a:solidFill>
                  <a:srgbClr val="434343"/>
                </a:solidFill>
              </a:rPr>
              <a:t>city</a:t>
            </a:r>
            <a:r>
              <a:rPr lang="en-US" sz="2400">
                <a:solidFill>
                  <a:srgbClr val="434343"/>
                </a:solidFill>
              </a:rPr>
              <a:t>, </a:t>
            </a:r>
            <a:r>
              <a:rPr b="1" lang="en-US" sz="2400">
                <a:solidFill>
                  <a:srgbClr val="434343"/>
                </a:solidFill>
              </a:rPr>
              <a:t>town</a:t>
            </a:r>
            <a:r>
              <a:rPr lang="en-US" sz="2400">
                <a:solidFill>
                  <a:srgbClr val="434343"/>
                </a:solidFill>
              </a:rPr>
              <a:t>, </a:t>
            </a:r>
            <a:r>
              <a:rPr b="1" lang="en-US" sz="2400">
                <a:solidFill>
                  <a:srgbClr val="434343"/>
                </a:solidFill>
              </a:rPr>
              <a:t>village</a:t>
            </a:r>
            <a:r>
              <a:rPr lang="en-US" sz="2400">
                <a:solidFill>
                  <a:srgbClr val="434343"/>
                </a:solidFill>
              </a:rPr>
              <a:t>, </a:t>
            </a:r>
            <a:r>
              <a:rPr b="1" lang="en-US" sz="2400">
                <a:solidFill>
                  <a:srgbClr val="434343"/>
                </a:solidFill>
              </a:rPr>
              <a:t>township</a:t>
            </a:r>
            <a:r>
              <a:rPr lang="en-US" sz="2400">
                <a:solidFill>
                  <a:srgbClr val="434343"/>
                </a:solidFill>
              </a:rPr>
              <a:t>, </a:t>
            </a:r>
            <a:r>
              <a:rPr b="1" lang="en-US" sz="2400">
                <a:solidFill>
                  <a:srgbClr val="434343"/>
                </a:solidFill>
              </a:rPr>
              <a:t>county</a:t>
            </a:r>
            <a:r>
              <a:rPr lang="en-US" sz="2400">
                <a:solidFill>
                  <a:srgbClr val="434343"/>
                </a:solidFill>
              </a:rPr>
              <a:t> or </a:t>
            </a:r>
            <a:r>
              <a:rPr b="1" lang="en-US" sz="2400">
                <a:solidFill>
                  <a:srgbClr val="434343"/>
                </a:solidFill>
              </a:rPr>
              <a:t>region</a:t>
            </a:r>
            <a:r>
              <a:rPr lang="en-US" sz="2400">
                <a:solidFill>
                  <a:srgbClr val="434343"/>
                </a:solidFill>
              </a:rPr>
              <a:t>. </a:t>
            </a:r>
            <a:endParaRPr sz="24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400">
                <a:solidFill>
                  <a:srgbClr val="434343"/>
                </a:solidFill>
              </a:rPr>
              <a:t>Each municipality is responsible providing local services and managing the growth and well-being of their community.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descr="towns-in-ontario-4.jpg" id="101" name="Google Shape;101;g15db0dfddd0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4343083"/>
            <a:ext cx="3841672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db0dfddd0_0_1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Municipal government responsibilities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107" name="Google Shape;107;g15db0dfddd0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26" y="1805751"/>
            <a:ext cx="2895600" cy="314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5db0dfddd0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0125" y="2191500"/>
            <a:ext cx="2665000" cy="223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5db0dfddd0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5119" y="1805751"/>
            <a:ext cx="3100380" cy="31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db0dfddd0_0_16"/>
          <p:cNvSpPr txBox="1"/>
          <p:nvPr/>
        </p:nvSpPr>
        <p:spPr>
          <a:xfrm>
            <a:off x="395415" y="338044"/>
            <a:ext cx="81738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Features of Municipalities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5" name="Google Shape;115;g15db0dfddd0_0_16"/>
          <p:cNvSpPr txBox="1"/>
          <p:nvPr/>
        </p:nvSpPr>
        <p:spPr>
          <a:xfrm>
            <a:off x="235671" y="1335556"/>
            <a:ext cx="6159900" cy="4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1) A specific geographic area with boundaries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	2) The power to tax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	3) An elected council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descr="test.svg copy.png" id="116" name="Google Shape;116;g15db0dfddd0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3900" y="1865125"/>
            <a:ext cx="4032325" cy="33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db0dfddd0_0_21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Features of Municipalities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2" name="Google Shape;122;g15db0dfddd0_0_21"/>
          <p:cNvSpPr txBox="1"/>
          <p:nvPr/>
        </p:nvSpPr>
        <p:spPr>
          <a:xfrm>
            <a:off x="457200" y="1447800"/>
            <a:ext cx="5943600" cy="3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2800"/>
              <a:buAutoNum type="arabicParenR"/>
            </a:pPr>
            <a:r>
              <a:rPr lang="en-US" sz="2800">
                <a:solidFill>
                  <a:srgbClr val="434343"/>
                </a:solidFill>
              </a:rPr>
              <a:t>A specific geographic area with boundaries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2)  The power to tax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3)  An elected council</a:t>
            </a:r>
            <a:endParaRPr sz="2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descr="test.svg copy.png" id="123" name="Google Shape;123;g15db0dfddd0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3900" y="1865125"/>
            <a:ext cx="4032325" cy="33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db0dfddd0_0_5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Property Taxes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9" name="Google Shape;129;g15db0dfddd0_0_55"/>
          <p:cNvSpPr txBox="1"/>
          <p:nvPr/>
        </p:nvSpPr>
        <p:spPr>
          <a:xfrm>
            <a:off x="457200" y="144609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If you own property, you will pay a certain percentage of its value in taxes every year to your municipality. These are called </a:t>
            </a:r>
            <a:r>
              <a:rPr b="1" lang="en-US" sz="2600">
                <a:solidFill>
                  <a:srgbClr val="434343"/>
                </a:solidFill>
              </a:rPr>
              <a:t>property taxes</a:t>
            </a:r>
            <a:r>
              <a:rPr lang="en-US" sz="2600">
                <a:solidFill>
                  <a:srgbClr val="434343"/>
                </a:solidFill>
              </a:rPr>
              <a:t>.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The money collected from property taxes helps pay for local services and some goes to the education system.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descr="property_tax_chilliwack_notary.jpg" id="130" name="Google Shape;130;g15db0dfddd0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4217782"/>
            <a:ext cx="2875738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db0dfddd0_0_6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Types of Municipalities</a:t>
            </a:r>
            <a:endParaRPr b="1"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5db0dfddd0_0_60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600">
                <a:solidFill>
                  <a:srgbClr val="434343"/>
                </a:solidFill>
              </a:rPr>
              <a:t>There are three types of municipalities in Ontario.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       </a:t>
            </a:r>
            <a:r>
              <a:rPr lang="en-US" sz="2200">
                <a:solidFill>
                  <a:srgbClr val="434343"/>
                </a:solidFill>
              </a:rPr>
              <a:t>One level system:</a:t>
            </a:r>
            <a:endParaRPr sz="22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200">
                <a:solidFill>
                  <a:srgbClr val="434343"/>
                </a:solidFill>
              </a:rPr>
              <a:t>A</a:t>
            </a:r>
            <a:r>
              <a:rPr b="1" lang="en-US" sz="2200">
                <a:solidFill>
                  <a:srgbClr val="434343"/>
                </a:solidFill>
              </a:rPr>
              <a:t> single-tier </a:t>
            </a:r>
            <a:r>
              <a:rPr lang="en-US" sz="2200">
                <a:solidFill>
                  <a:srgbClr val="434343"/>
                </a:solidFill>
              </a:rPr>
              <a:t>municipality has one government and local council and it operates on its own.</a:t>
            </a:r>
            <a:endParaRPr sz="2400">
              <a:solidFill>
                <a:srgbClr val="434343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34343"/>
                </a:solidFill>
              </a:rPr>
              <a:t>Two level system:</a:t>
            </a:r>
            <a:endParaRPr sz="22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200">
                <a:solidFill>
                  <a:srgbClr val="434343"/>
                </a:solidFill>
              </a:rPr>
              <a:t>A</a:t>
            </a:r>
            <a:r>
              <a:rPr b="1" lang="en-US" sz="2200">
                <a:solidFill>
                  <a:srgbClr val="434343"/>
                </a:solidFill>
              </a:rPr>
              <a:t> lower-tier municipality </a:t>
            </a:r>
            <a:r>
              <a:rPr lang="en-US" sz="2200">
                <a:solidFill>
                  <a:srgbClr val="434343"/>
                </a:solidFill>
              </a:rPr>
              <a:t>has a local council and government (similar to a single-tier municipality).</a:t>
            </a:r>
            <a:endParaRPr sz="24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2200">
                <a:solidFill>
                  <a:srgbClr val="434343"/>
                </a:solidFill>
              </a:rPr>
              <a:t>An</a:t>
            </a:r>
            <a:r>
              <a:rPr b="1" lang="en-US" sz="2200">
                <a:solidFill>
                  <a:srgbClr val="434343"/>
                </a:solidFill>
              </a:rPr>
              <a:t> upper-tier municipality</a:t>
            </a:r>
            <a:r>
              <a:rPr lang="en-US" sz="2200">
                <a:solidFill>
                  <a:srgbClr val="434343"/>
                </a:solidFill>
              </a:rPr>
              <a:t> has a regional council and government, and provides services for two or more lower-tier municipalities. </a:t>
            </a:r>
            <a:endParaRPr sz="24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