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cM/bgZL3Iudlyjrup5ySZPtGQ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8d4d1bc88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8d4d1bc8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8d4d1bc88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8d4d1bc8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8d4d1bc88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8d4d1bc8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8d4d1bc88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8d4d1bc8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8d4d1bc88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8d4d1bc8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8d4d1bc8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8d4d1bc8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8d4d1bc88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8d4d1bc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8d4d1bc88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8d4d1bc8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8d4d1bc88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8d4d1bc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8d4d1bc88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8d4d1bc8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8d4d1bc88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8d4d1bc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8d4d1bc88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8d4d1bc8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1294" l="-463" r="1620" t="-4161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8.jp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SLIDE DECK 5: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Municipalities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8d4d1bc88_0_5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Lower-tier and Upper-tier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58d4d1bc88_0_56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There are 241 lower-tier municipalities and 30 upper-tier municipalities. For example, the Region of Peel is an upper-tier municipality for three lower-tier municipalities.</a:t>
            </a:r>
            <a:endParaRPr sz="2800">
              <a:solidFill>
                <a:srgbClr val="434343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45" name="Google Shape;145;g158d4d1bc88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2752932"/>
            <a:ext cx="3558476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58d4d1bc88_0_56"/>
          <p:cNvSpPr/>
          <p:nvPr/>
        </p:nvSpPr>
        <p:spPr>
          <a:xfrm rot="10800000">
            <a:off x="3244771" y="4224880"/>
            <a:ext cx="2262300" cy="12336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4472C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58d4d1bc88_0_56"/>
          <p:cNvSpPr/>
          <p:nvPr/>
        </p:nvSpPr>
        <p:spPr>
          <a:xfrm>
            <a:off x="4198846" y="3853352"/>
            <a:ext cx="319200" cy="521700"/>
          </a:xfrm>
          <a:prstGeom prst="rect">
            <a:avLst/>
          </a:prstGeom>
          <a:solidFill>
            <a:srgbClr val="4472C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58d4d1bc88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723" y="4041169"/>
            <a:ext cx="2600276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58d4d1bc88_0_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955" y="4073232"/>
            <a:ext cx="2816693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58d4d1bc88_0_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46776" y="5545600"/>
            <a:ext cx="2858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8d4d1bc88_0_6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Local Councils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56" name="Google Shape;156;g158d4d1bc88_0_66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Each local council (single-tier or upper-tier) is made up of a </a:t>
            </a:r>
            <a:r>
              <a:rPr b="1" lang="en-US" sz="2800">
                <a:solidFill>
                  <a:srgbClr val="434343"/>
                </a:solidFill>
              </a:rPr>
              <a:t>head of council</a:t>
            </a:r>
            <a:r>
              <a:rPr lang="en-US" sz="2800">
                <a:solidFill>
                  <a:srgbClr val="434343"/>
                </a:solidFill>
              </a:rPr>
              <a:t>, known as the </a:t>
            </a:r>
            <a:r>
              <a:rPr b="1" lang="en-US" sz="2800">
                <a:solidFill>
                  <a:srgbClr val="434343"/>
                </a:solidFill>
              </a:rPr>
              <a:t>mayor</a:t>
            </a:r>
            <a:r>
              <a:rPr lang="en-US" sz="2800">
                <a:solidFill>
                  <a:srgbClr val="434343"/>
                </a:solidFill>
              </a:rPr>
              <a:t> or </a:t>
            </a:r>
            <a:r>
              <a:rPr b="1" lang="en-US" sz="2800">
                <a:solidFill>
                  <a:srgbClr val="434343"/>
                </a:solidFill>
              </a:rPr>
              <a:t>reeve</a:t>
            </a:r>
            <a:r>
              <a:rPr lang="en-US" sz="2800">
                <a:solidFill>
                  <a:srgbClr val="434343"/>
                </a:solidFill>
              </a:rPr>
              <a:t>, and other council members, known as </a:t>
            </a:r>
            <a:r>
              <a:rPr b="1" lang="en-US" sz="2800">
                <a:solidFill>
                  <a:srgbClr val="434343"/>
                </a:solidFill>
              </a:rPr>
              <a:t>councillors</a:t>
            </a:r>
            <a:r>
              <a:rPr lang="en-US" sz="2800">
                <a:solidFill>
                  <a:srgbClr val="434343"/>
                </a:solidFill>
              </a:rPr>
              <a:t> or </a:t>
            </a:r>
            <a:r>
              <a:rPr b="1" lang="en-US" sz="2800">
                <a:solidFill>
                  <a:srgbClr val="434343"/>
                </a:solidFill>
              </a:rPr>
              <a:t>aldermen</a:t>
            </a:r>
            <a:r>
              <a:rPr lang="en-US" sz="2800">
                <a:solidFill>
                  <a:srgbClr val="434343"/>
                </a:solidFill>
              </a:rPr>
              <a:t>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Mayors and reeves are elected by all voters in the municipality. This is called a </a:t>
            </a:r>
            <a:r>
              <a:rPr b="1" lang="en-US" sz="2800">
                <a:solidFill>
                  <a:srgbClr val="434343"/>
                </a:solidFill>
              </a:rPr>
              <a:t>at-large </a:t>
            </a:r>
            <a:r>
              <a:rPr lang="en-US" sz="2800">
                <a:solidFill>
                  <a:srgbClr val="434343"/>
                </a:solidFill>
              </a:rPr>
              <a:t>system.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Councillors and aldermen can be elected either at-large or by a </a:t>
            </a:r>
            <a:r>
              <a:rPr b="1" lang="en-US" sz="2800">
                <a:solidFill>
                  <a:srgbClr val="434343"/>
                </a:solidFill>
              </a:rPr>
              <a:t>ward system </a:t>
            </a:r>
            <a:r>
              <a:rPr lang="en-US" sz="2800">
                <a:solidFill>
                  <a:srgbClr val="434343"/>
                </a:solidFill>
              </a:rPr>
              <a:t>of voting (where the municipality is broken down into smaller sections).</a:t>
            </a:r>
            <a:endParaRPr sz="2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8d4d1bc88_0_6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Local Councils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62" name="Google Shape;162;g158d4d1bc88_0_61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Each local council (single-tier or upper-tier) is made up of a </a:t>
            </a:r>
            <a:r>
              <a:rPr b="1" lang="en-US" sz="2800">
                <a:solidFill>
                  <a:srgbClr val="434343"/>
                </a:solidFill>
              </a:rPr>
              <a:t>head of council</a:t>
            </a:r>
            <a:r>
              <a:rPr lang="en-US" sz="2800">
                <a:solidFill>
                  <a:srgbClr val="434343"/>
                </a:solidFill>
              </a:rPr>
              <a:t>, known as the </a:t>
            </a:r>
            <a:r>
              <a:rPr b="1" lang="en-US" sz="2800">
                <a:solidFill>
                  <a:srgbClr val="434343"/>
                </a:solidFill>
              </a:rPr>
              <a:t>mayor</a:t>
            </a:r>
            <a:r>
              <a:rPr lang="en-US" sz="2800">
                <a:solidFill>
                  <a:srgbClr val="434343"/>
                </a:solidFill>
              </a:rPr>
              <a:t> or </a:t>
            </a:r>
            <a:r>
              <a:rPr b="1" lang="en-US" sz="2800">
                <a:solidFill>
                  <a:srgbClr val="434343"/>
                </a:solidFill>
              </a:rPr>
              <a:t>reeve</a:t>
            </a:r>
            <a:r>
              <a:rPr lang="en-US" sz="2800">
                <a:solidFill>
                  <a:srgbClr val="434343"/>
                </a:solidFill>
              </a:rPr>
              <a:t>, and other council members, known as </a:t>
            </a:r>
            <a:r>
              <a:rPr b="1" lang="en-US" sz="2800">
                <a:solidFill>
                  <a:srgbClr val="434343"/>
                </a:solidFill>
              </a:rPr>
              <a:t>councillors</a:t>
            </a:r>
            <a:r>
              <a:rPr lang="en-US" sz="2800">
                <a:solidFill>
                  <a:srgbClr val="434343"/>
                </a:solidFill>
              </a:rPr>
              <a:t> or </a:t>
            </a:r>
            <a:r>
              <a:rPr b="1" lang="en-US" sz="2800">
                <a:solidFill>
                  <a:srgbClr val="434343"/>
                </a:solidFill>
              </a:rPr>
              <a:t>aldermen</a:t>
            </a:r>
            <a:r>
              <a:rPr lang="en-US" sz="2800">
                <a:solidFill>
                  <a:srgbClr val="434343"/>
                </a:solidFill>
              </a:rPr>
              <a:t>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Mayors and reeves are elected by all voters in the municipality. This is called a </a:t>
            </a:r>
            <a:r>
              <a:rPr b="1" lang="en-US" sz="2800">
                <a:solidFill>
                  <a:srgbClr val="434343"/>
                </a:solidFill>
              </a:rPr>
              <a:t>at-large </a:t>
            </a:r>
            <a:r>
              <a:rPr lang="en-US" sz="2800">
                <a:solidFill>
                  <a:srgbClr val="434343"/>
                </a:solidFill>
              </a:rPr>
              <a:t>system.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Councillors and aldermen can be elected either at-large or by a </a:t>
            </a:r>
            <a:r>
              <a:rPr b="1" lang="en-US" sz="2800">
                <a:solidFill>
                  <a:srgbClr val="434343"/>
                </a:solidFill>
              </a:rPr>
              <a:t>ward system </a:t>
            </a:r>
            <a:r>
              <a:rPr lang="en-US" sz="2800">
                <a:solidFill>
                  <a:srgbClr val="434343"/>
                </a:solidFill>
              </a:rPr>
              <a:t>of voting (where the municipality is broken down into smaller sections).</a:t>
            </a:r>
            <a:endParaRPr sz="2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8d4d1bc88_0_93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The Role of Council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68" name="Google Shape;168;g158d4d1bc88_0_93"/>
          <p:cNvSpPr txBox="1"/>
          <p:nvPr/>
        </p:nvSpPr>
        <p:spPr>
          <a:xfrm>
            <a:off x="457200" y="140884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Council members govern their municipality through the following activities: 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Listening to the concerns and ideas of their constituents (people living in their community)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Attending meetings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Reviewing reports from municipal officials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Creating, debating and voting on </a:t>
            </a:r>
            <a:r>
              <a:rPr b="1" lang="en-US" sz="2400">
                <a:solidFill>
                  <a:srgbClr val="434343"/>
                </a:solidFill>
              </a:rPr>
              <a:t>by-laws </a:t>
            </a:r>
            <a:r>
              <a:rPr lang="en-US" sz="2400">
                <a:solidFill>
                  <a:srgbClr val="434343"/>
                </a:solidFill>
              </a:rPr>
              <a:t>(rules) they believe will improve their municipality.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bylaw1.jpg" id="169" name="Google Shape;169;g158d4d1bc88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5105400"/>
            <a:ext cx="4572000" cy="1371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8d4d1bc88_0_98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</a:rPr>
              <a:t>Final thoughts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75" name="Google Shape;175;g158d4d1bc88_0_98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Why should we care about our community? </a:t>
            </a:r>
            <a:endParaRPr sz="2800">
              <a:solidFill>
                <a:srgbClr val="3F3F3F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Why is it important to collaborate with others on addressing community needs? </a:t>
            </a:r>
            <a:endParaRPr sz="2800">
              <a:solidFill>
                <a:srgbClr val="3F3F3F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Why is it important to have diversity in government and within groups tackling change in our communities?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628650" y="1619076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municipality do you live in?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 you like living in your municipality? Why?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8d4d1bc88_0_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Municipalities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2" name="Google Shape;92;g158d4d1bc88_0_1"/>
          <p:cNvSpPr txBox="1"/>
          <p:nvPr/>
        </p:nvSpPr>
        <p:spPr>
          <a:xfrm>
            <a:off x="628650" y="134954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b="1" i="0" lang="en-US" sz="2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Municipalities</a:t>
            </a:r>
            <a:r>
              <a:rPr b="0" i="0" lang="en-US" sz="2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are responsible for providing essential local services to their communities.</a:t>
            </a:r>
            <a:endParaRPr b="0" i="0" sz="2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Responsible for the planning, growth and well-being of their community through legislation, by-laws and policies.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158d4d1bc8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4302" y="4047744"/>
            <a:ext cx="4997602" cy="247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8d4d1bc88_0_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Municipalities in Ontario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9" name="Google Shape;99;g158d4d1bc88_0_6"/>
          <p:cNvSpPr txBox="1"/>
          <p:nvPr/>
        </p:nvSpPr>
        <p:spPr>
          <a:xfrm>
            <a:off x="457200" y="1447800"/>
            <a:ext cx="8229600" cy="3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Ontario is separated into 444 different communities called municipalities.  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A municipality can be called a </a:t>
            </a:r>
            <a:r>
              <a:rPr b="1" lang="en-US" sz="2600">
                <a:solidFill>
                  <a:srgbClr val="434343"/>
                </a:solidFill>
              </a:rPr>
              <a:t>city</a:t>
            </a:r>
            <a:r>
              <a:rPr lang="en-US" sz="2600">
                <a:solidFill>
                  <a:srgbClr val="434343"/>
                </a:solidFill>
              </a:rPr>
              <a:t>, </a:t>
            </a:r>
            <a:r>
              <a:rPr b="1" lang="en-US" sz="2600">
                <a:solidFill>
                  <a:srgbClr val="434343"/>
                </a:solidFill>
              </a:rPr>
              <a:t>town</a:t>
            </a:r>
            <a:r>
              <a:rPr lang="en-US" sz="2600">
                <a:solidFill>
                  <a:srgbClr val="434343"/>
                </a:solidFill>
              </a:rPr>
              <a:t>, </a:t>
            </a:r>
            <a:r>
              <a:rPr b="1" lang="en-US" sz="2600">
                <a:solidFill>
                  <a:srgbClr val="434343"/>
                </a:solidFill>
              </a:rPr>
              <a:t>village</a:t>
            </a:r>
            <a:r>
              <a:rPr lang="en-US" sz="2600">
                <a:solidFill>
                  <a:srgbClr val="434343"/>
                </a:solidFill>
              </a:rPr>
              <a:t>, </a:t>
            </a:r>
            <a:r>
              <a:rPr b="1" lang="en-US" sz="2600">
                <a:solidFill>
                  <a:srgbClr val="434343"/>
                </a:solidFill>
              </a:rPr>
              <a:t>township</a:t>
            </a:r>
            <a:r>
              <a:rPr lang="en-US" sz="2600">
                <a:solidFill>
                  <a:srgbClr val="434343"/>
                </a:solidFill>
              </a:rPr>
              <a:t>, </a:t>
            </a:r>
            <a:r>
              <a:rPr b="1" lang="en-US" sz="2600">
                <a:solidFill>
                  <a:srgbClr val="434343"/>
                </a:solidFill>
              </a:rPr>
              <a:t>county</a:t>
            </a:r>
            <a:r>
              <a:rPr lang="en-US" sz="2600">
                <a:solidFill>
                  <a:srgbClr val="434343"/>
                </a:solidFill>
              </a:rPr>
              <a:t> or </a:t>
            </a:r>
            <a:r>
              <a:rPr b="1" lang="en-US" sz="2600">
                <a:solidFill>
                  <a:srgbClr val="434343"/>
                </a:solidFill>
              </a:rPr>
              <a:t>region</a:t>
            </a:r>
            <a:r>
              <a:rPr lang="en-US" sz="2600">
                <a:solidFill>
                  <a:srgbClr val="434343"/>
                </a:solidFill>
              </a:rPr>
              <a:t>. </a:t>
            </a:r>
            <a:endParaRPr sz="26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Each municipality is responsible delivering local services and managing the growth and well-being of their community.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towns-in-ontario-4.jpg" id="100" name="Google Shape;100;g158d4d1bc88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4648200"/>
            <a:ext cx="3200400" cy="182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8d4d1bc88_0_1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Municipal responsibilities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106" name="Google Shape;106;g158d4d1bc8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16" y="1805740"/>
            <a:ext cx="26955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58d4d1bc88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3923" y="2191502"/>
            <a:ext cx="25717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58d4d1bc88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3705" y="1805740"/>
            <a:ext cx="28956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d4d1bc88_0_1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Features of Municipalities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4" name="Google Shape;114;g158d4d1bc88_0_16"/>
          <p:cNvSpPr txBox="1"/>
          <p:nvPr/>
        </p:nvSpPr>
        <p:spPr>
          <a:xfrm>
            <a:off x="457200" y="1447800"/>
            <a:ext cx="7315200" cy="3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Municipalities share several main features: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1) A defined geographic area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	2) The power to tax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	3)  An elected council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test.svg copy.png" id="115" name="Google Shape;115;g158d4d1bc88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895" y="2272363"/>
            <a:ext cx="4066905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8d4d1bc88_0_2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Property Taxes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1" name="Google Shape;121;g158d4d1bc88_0_21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b="1" lang="en-US" sz="2600">
                <a:solidFill>
                  <a:srgbClr val="434343"/>
                </a:solidFill>
              </a:rPr>
              <a:t>Property taxes </a:t>
            </a:r>
            <a:r>
              <a:rPr lang="en-US" sz="2600">
                <a:solidFill>
                  <a:srgbClr val="434343"/>
                </a:solidFill>
              </a:rPr>
              <a:t>are the main source of</a:t>
            </a:r>
            <a:r>
              <a:rPr b="1" lang="en-US" sz="2600">
                <a:solidFill>
                  <a:srgbClr val="434343"/>
                </a:solidFill>
              </a:rPr>
              <a:t> revenue </a:t>
            </a:r>
            <a:r>
              <a:rPr lang="en-US" sz="2600">
                <a:solidFill>
                  <a:srgbClr val="434343"/>
                </a:solidFill>
              </a:rPr>
              <a:t>(income) for municipalities. 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If you own property, you will pay a certain percentage of its value in taxes every year – a portion goes to the municipality to help pay for local services and a portion goes toward the education system.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property_tax_chilliwack_notary.jpg" id="122" name="Google Shape;122;g158d4d1bc88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4217782"/>
            <a:ext cx="2875738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8d4d1bc88_0_2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Types of Municipalities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128" name="Google Shape;128;g158d4d1bc88_0_26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Municipalities in Ontario are either part of a single-tier or two-tier system.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A</a:t>
            </a:r>
            <a:r>
              <a:rPr b="1" lang="en-US" sz="2600">
                <a:solidFill>
                  <a:srgbClr val="434343"/>
                </a:solidFill>
              </a:rPr>
              <a:t> single-tier </a:t>
            </a:r>
            <a:r>
              <a:rPr lang="en-US" sz="2600">
                <a:solidFill>
                  <a:srgbClr val="434343"/>
                </a:solidFill>
              </a:rPr>
              <a:t>municipality has one government and local council and it operates on its own.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A</a:t>
            </a:r>
            <a:r>
              <a:rPr b="1" lang="en-US" sz="2600">
                <a:solidFill>
                  <a:srgbClr val="434343"/>
                </a:solidFill>
              </a:rPr>
              <a:t> two-tier</a:t>
            </a:r>
            <a:r>
              <a:rPr lang="en-US" sz="2600">
                <a:solidFill>
                  <a:srgbClr val="434343"/>
                </a:solidFill>
              </a:rPr>
              <a:t> system involve two layers of government and two councils.</a:t>
            </a:r>
            <a:endParaRPr sz="2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200">
                <a:solidFill>
                  <a:srgbClr val="434343"/>
                </a:solidFill>
              </a:rPr>
              <a:t>A</a:t>
            </a:r>
            <a:r>
              <a:rPr b="1" lang="en-US" sz="2200">
                <a:solidFill>
                  <a:srgbClr val="434343"/>
                </a:solidFill>
              </a:rPr>
              <a:t> lower-tier municipality </a:t>
            </a:r>
            <a:r>
              <a:rPr lang="en-US" sz="2200">
                <a:solidFill>
                  <a:srgbClr val="434343"/>
                </a:solidFill>
              </a:rPr>
              <a:t>has a local municipal council and government (similar to a single-tier municipality).</a:t>
            </a:r>
            <a:endParaRPr sz="24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200">
                <a:solidFill>
                  <a:srgbClr val="434343"/>
                </a:solidFill>
              </a:rPr>
              <a:t>An</a:t>
            </a:r>
            <a:r>
              <a:rPr b="1" lang="en-US" sz="2200">
                <a:solidFill>
                  <a:srgbClr val="434343"/>
                </a:solidFill>
              </a:rPr>
              <a:t> upper-tier municipality</a:t>
            </a:r>
            <a:r>
              <a:rPr lang="en-US" sz="2200">
                <a:solidFill>
                  <a:srgbClr val="434343"/>
                </a:solidFill>
              </a:rPr>
              <a:t> has a regional council and government, and provides services for two or more lower-tier municipalities. </a:t>
            </a:r>
            <a:endParaRPr sz="24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8d4d1bc88_0_5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Single-tier Municipalities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58d4d1bc88_0_51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There are 173 single-tier municipalities in Ontario. Some examples include:</a:t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35" name="Google Shape;135;g158d4d1bc88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44" y="2519716"/>
            <a:ext cx="3901686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58d4d1bc88_0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6592" y="2494938"/>
            <a:ext cx="3746646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ananoque town logo" id="137" name="Google Shape;137;g158d4d1bc88_0_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3996532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58d4d1bc88_0_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3529" y="4051345"/>
            <a:ext cx="32194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