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Aa+UWUVJEthdar0W74Zz3w0mn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8d9ed962c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8d9ed962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8d9ed962c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8d9ed962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8d9ed962c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8d9ed962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8d9ed962c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8d9ed962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8d9ed962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8d9ed96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8d9ed962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8d9ed96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8d9ed962c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8d9ed96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8d9ed962c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8d9ed962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8d9ed962c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8d9ed962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8d9ed962c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8d9ed962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8d9ed962c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8d9ed962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1294" l="-463" r="1620" t="-4161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SLIDE DECK 6: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Municipal Elections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8d9ed962c_0_6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</a:rPr>
              <a:t>Acclamation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6" name="Google Shape;146;g158d9ed962c_0_60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2800">
                <a:solidFill>
                  <a:srgbClr val="3F3F3F"/>
                </a:solidFill>
              </a:rPr>
              <a:t>The number of candidates running for a position can range from one to more than ten.</a:t>
            </a:r>
            <a:endParaRPr sz="2800">
              <a:solidFill>
                <a:srgbClr val="3F3F3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2800">
                <a:solidFill>
                  <a:srgbClr val="3F3F3F"/>
                </a:solidFill>
              </a:rPr>
              <a:t>If a candidate has no opponents, or if the number of candidates match the number of council seats to be filled, the candidate(s) win automatically and there is </a:t>
            </a:r>
            <a:r>
              <a:rPr b="1" lang="en-US" sz="2800">
                <a:solidFill>
                  <a:srgbClr val="3F3F3F"/>
                </a:solidFill>
              </a:rPr>
              <a:t>no election</a:t>
            </a:r>
            <a:r>
              <a:rPr lang="en-US" sz="2800">
                <a:solidFill>
                  <a:srgbClr val="3F3F3F"/>
                </a:solidFill>
              </a:rPr>
              <a:t>. This is called acclamation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8d9ed962c_0_6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Candidates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52" name="Google Shape;152;g158d9ed962c_0_65"/>
          <p:cNvSpPr txBox="1"/>
          <p:nvPr/>
        </p:nvSpPr>
        <p:spPr>
          <a:xfrm>
            <a:off x="628649" y="1362700"/>
            <a:ext cx="42021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candidate</a:t>
            </a:r>
            <a:r>
              <a:rPr b="0" i="0" lang="en-US" sz="2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 an individual who competes for the job of elected representative.</a:t>
            </a:r>
            <a:endParaRPr b="0" i="0" sz="23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Candidates campaign during elections to share their ideas and try to convince fellow citizens to vote for them.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 the municipal level, there are no political parties. Candidates run independently.</a:t>
            </a:r>
            <a:endParaRPr b="0" i="0" sz="23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158d9ed962c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0175" y="1408300"/>
            <a:ext cx="3575175" cy="35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8d9ed962c_0_77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Getting to know the candidates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59" name="Google Shape;159;g158d9ed962c_0_77"/>
          <p:cNvSpPr txBox="1"/>
          <p:nvPr/>
        </p:nvSpPr>
        <p:spPr>
          <a:xfrm>
            <a:off x="781050" y="1524001"/>
            <a:ext cx="7886700" cy="4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There are many ways to learn about the election candidates: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Candidate websites or social media pages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Candidate campaign literature or advertisements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Election coverage in the news (local newspapers, media websites, news broadcasts)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In-person or virtual town halls or debates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 a result of the COVID-19 pandemic, there will be a much greater focus on virtual outreach and social media campaigns.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158d9ed962c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163152"/>
            <a:ext cx="9071634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58d9ed962c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0428" y="5171052"/>
            <a:ext cx="3284173" cy="1851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will a bombshell report on 'disturbing' racial data change Toronto  policing? The police response sets the tone | The Star" id="162" name="Google Shape;162;g158d9ed962c_0_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0428" y="5094727"/>
            <a:ext cx="3364992" cy="192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8d9ed962c_0_82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Final thoughts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68" name="Google Shape;168;g158d9ed962c_0_82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Which candidate do you prefer and why?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Which candidate do you think will best address the issues that matter most to you? </a:t>
            </a:r>
            <a:endParaRPr b="0" i="0" sz="3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628700" y="1635926"/>
            <a:ext cx="4583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How are municipal council members chosen?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11111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How can I learn about the election candidates?</a:t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11111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Which candidate(s) do I support, and why?</a:t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2400" y="1474323"/>
            <a:ext cx="3706549" cy="370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8d9ed962c_0_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</a:rPr>
              <a:t>The purpose of elections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3" name="Google Shape;93;g158d9ed962c_0_1"/>
          <p:cNvSpPr txBox="1"/>
          <p:nvPr/>
        </p:nvSpPr>
        <p:spPr>
          <a:xfrm>
            <a:off x="628650" y="160229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Elections are</a:t>
            </a:r>
            <a:r>
              <a:rPr b="1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contests of leadership, ideas, politics and power, where interested individuals                 campaign for our vote.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28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Municipal elections provide citizens with an opportunity to discuss and debate the future direction of their community and choose their political representatives.</a:t>
            </a:r>
            <a:endParaRPr b="0" i="0" sz="2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8d9ed962c_0_6"/>
          <p:cNvSpPr txBox="1"/>
          <p:nvPr/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Municipal elections in Ontario</a:t>
            </a:r>
            <a:endParaRPr b="1" sz="3400">
              <a:solidFill>
                <a:srgbClr val="FFFFFF"/>
              </a:solidFill>
            </a:endParaRPr>
          </a:p>
        </p:txBody>
      </p:sp>
      <p:sp>
        <p:nvSpPr>
          <p:cNvPr id="99" name="Google Shape;99;g158d9ed962c_0_6"/>
          <p:cNvSpPr txBox="1"/>
          <p:nvPr/>
        </p:nvSpPr>
        <p:spPr>
          <a:xfrm>
            <a:off x="280416" y="1528897"/>
            <a:ext cx="86076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Municipal elections provide citizens with an opportunity to discuss the future direction of their community and choose their local representatives.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Local elections in Ontario must be held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every four years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on the fourth Monday in October.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next local elections will be held on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Monday, October 24, 2022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g158d9ed962c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150" y="4222550"/>
            <a:ext cx="4267224" cy="24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8d9ed962c_0_1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6" name="Google Shape;106;g158d9ed962c_0_11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sp>
        <p:nvSpPr>
          <p:cNvPr id="107" name="Google Shape;107;g158d9ed962c_0_11"/>
          <p:cNvSpPr txBox="1"/>
          <p:nvPr/>
        </p:nvSpPr>
        <p:spPr>
          <a:xfrm>
            <a:off x="228600" y="274638"/>
            <a:ext cx="868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Electing Municipal Councils</a:t>
            </a:r>
            <a:endParaRPr/>
          </a:p>
        </p:txBody>
      </p:sp>
      <p:sp>
        <p:nvSpPr>
          <p:cNvPr id="108" name="Google Shape;108;g158d9ed962c_0_11"/>
          <p:cNvSpPr txBox="1"/>
          <p:nvPr/>
        </p:nvSpPr>
        <p:spPr>
          <a:xfrm>
            <a:off x="609600" y="1141413"/>
            <a:ext cx="8001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rgbClr val="434343"/>
                </a:solidFill>
              </a:rPr>
              <a:t>Council members can be elected in two ways: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43434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At-large</a:t>
            </a:r>
            <a:r>
              <a:rPr i="0" lang="en-US" sz="2400" u="none" cap="none" strike="noStrike">
                <a:solidFill>
                  <a:srgbClr val="434343"/>
                </a:solidFill>
              </a:rPr>
              <a:t> – by all eligible voters in the municipality.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43434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By ward</a:t>
            </a:r>
            <a:r>
              <a:rPr i="0" lang="en-US" sz="2400" u="none" cap="none" strike="noStrike">
                <a:solidFill>
                  <a:srgbClr val="434343"/>
                </a:solidFill>
              </a:rPr>
              <a:t> – where the municipality is broken down into smaller geographic areas that elect one or more representatives for each ward. </a:t>
            </a:r>
            <a:endParaRPr>
              <a:solidFill>
                <a:srgbClr val="434343"/>
              </a:solidFill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3434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i="0" lang="en-US" sz="2400" u="none" cap="none" strike="noStrike">
                <a:solidFill>
                  <a:srgbClr val="434343"/>
                </a:solidFill>
              </a:rPr>
              <a:t>The head of council (mayor or reeve) is elected at large in single-tier or lower-tier municipalities.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d9ed962c_0_28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4" name="Google Shape;114;g158d9ed962c_0_28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sp>
        <p:nvSpPr>
          <p:cNvPr id="115" name="Google Shape;115;g158d9ed962c_0_28"/>
          <p:cNvSpPr txBox="1"/>
          <p:nvPr/>
        </p:nvSpPr>
        <p:spPr>
          <a:xfrm>
            <a:off x="571500" y="1417638"/>
            <a:ext cx="792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58d9ed962c_0_28"/>
          <p:cNvSpPr txBox="1"/>
          <p:nvPr/>
        </p:nvSpPr>
        <p:spPr>
          <a:xfrm>
            <a:off x="152400" y="274638"/>
            <a:ext cx="8763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Examples of Ward Systems</a:t>
            </a:r>
            <a:endParaRPr/>
          </a:p>
        </p:txBody>
      </p:sp>
      <p:pic>
        <p:nvPicPr>
          <p:cNvPr id="117" name="Google Shape;117;g158d9ed962c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113" y="1295400"/>
            <a:ext cx="3760788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58d9ed962c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4022725"/>
            <a:ext cx="2868613" cy="210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58d9ed962c_0_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5438" y="1193800"/>
            <a:ext cx="3108326" cy="40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58d9ed962c_0_28"/>
          <p:cNvSpPr txBox="1"/>
          <p:nvPr/>
        </p:nvSpPr>
        <p:spPr>
          <a:xfrm>
            <a:off x="1471613" y="3448050"/>
            <a:ext cx="236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Toronto</a:t>
            </a:r>
            <a:endParaRPr b="0" i="0" sz="18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58d9ed962c_0_28"/>
          <p:cNvSpPr txBox="1"/>
          <p:nvPr/>
        </p:nvSpPr>
        <p:spPr>
          <a:xfrm>
            <a:off x="1890713" y="6145213"/>
            <a:ext cx="15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Ottawa</a:t>
            </a:r>
            <a:endParaRPr b="0" i="0" sz="18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58d9ed962c_0_28"/>
          <p:cNvSpPr txBox="1"/>
          <p:nvPr/>
        </p:nvSpPr>
        <p:spPr>
          <a:xfrm>
            <a:off x="5405450" y="5218113"/>
            <a:ext cx="175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Peterborough</a:t>
            </a:r>
            <a:endParaRPr b="0" i="0" sz="18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8d9ed962c_0_33"/>
          <p:cNvSpPr txBox="1"/>
          <p:nvPr/>
        </p:nvSpPr>
        <p:spPr>
          <a:xfrm>
            <a:off x="571500" y="1784075"/>
            <a:ext cx="8001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voting system </a:t>
            </a:r>
            <a:r>
              <a:rPr b="0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 the way in which voters are able to express their choices and how the winners are determined. </a:t>
            </a:r>
            <a:endParaRPr b="0" i="0" sz="2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Different voting systems exist around the world.</a:t>
            </a:r>
            <a:endParaRPr b="0" i="0" sz="2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8d9ed962c_0_1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First-Past-the-Post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3" name="Google Shape;133;g158d9ed962c_0_16"/>
          <p:cNvSpPr txBox="1"/>
          <p:nvPr/>
        </p:nvSpPr>
        <p:spPr>
          <a:xfrm>
            <a:off x="755400" y="1581900"/>
            <a:ext cx="76332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Ontario uses a system called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First-Past-the-Post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(FPTP) for municipal elections. 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Voters can make their choice(s) for as many candidates as there are positions. 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example: 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Six councillors = Select six candidates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One mayor = Select one candidate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8d9ed962c_0_5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First-Past-the-Post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9" name="Google Shape;139;g158d9ed962c_0_55"/>
          <p:cNvSpPr txBox="1"/>
          <p:nvPr/>
        </p:nvSpPr>
        <p:spPr>
          <a:xfrm>
            <a:off x="628650" y="138129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A successful candidate must receive the most votes in order to be elected in their area.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In a single-member race (i.e. mayor), only one candidate wins because there is only one position.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In a multi-member race, where five councillors are elected </a:t>
            </a:r>
            <a:r>
              <a:rPr b="1" lang="en-US" sz="2400">
                <a:solidFill>
                  <a:srgbClr val="3F3F3F"/>
                </a:solidFill>
              </a:rPr>
              <a:t>at large</a:t>
            </a:r>
            <a:r>
              <a:rPr lang="en-US" sz="2400">
                <a:solidFill>
                  <a:srgbClr val="3F3F3F"/>
                </a:solidFill>
              </a:rPr>
              <a:t>, it is the five candidates with the most votes that win a seat on council.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40" name="Google Shape;140;g158d9ed962c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4846638"/>
            <a:ext cx="3311525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