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6858000" cx="9144000"/>
  <p:notesSz cx="6858000" cy="9144000"/>
  <p:embeddedFontLst>
    <p:embeddedFont>
      <p:font typeface="DM Sans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8" roundtripDataSignature="AMtx7mgPFuKtrvirrpd1OQ6g5MGtyPpW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DMSans-regular.fntdata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DMSans-italic.fntdata"/><Relationship Id="rId25" Type="http://schemas.openxmlformats.org/officeDocument/2006/relationships/font" Target="fonts/DMSans-bold.fntdata"/><Relationship Id="rId28" Type="http://customschemas.google.com/relationships/presentationmetadata" Target="metadata"/><Relationship Id="rId27" Type="http://schemas.openxmlformats.org/officeDocument/2006/relationships/font" Target="fonts/DMSans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5f61b13271_0_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5f61b13271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5f61b13271_0_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5f61b13271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5f61b13271_0_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5f61b13271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5f61b13271_0_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5f61b13271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5f61b13271_0_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5f61b13271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5f61b13271_0_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5f61b13271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5f61b13271_0_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5f61b13271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5f61b13271_0_7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5f61b13271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5f61b13271_0_7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15f61b13271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5f61b13271_0_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5f61b13271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5f61b13271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5f61b1327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5f61b13271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5f61b1327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5f61b13271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5f61b1327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5f61b13271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5f61b13271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5f61b13271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5f61b1327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5f61b13271_0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5f61b13271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5f61b13271_0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5f61b13271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6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" name="Google Shape;12;p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 rot="5400000">
            <a:off x="2364352" y="25965"/>
            <a:ext cx="4415297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/>
          <p:nvPr>
            <p:ph type="title"/>
          </p:nvPr>
        </p:nvSpPr>
        <p:spPr>
          <a:xfrm>
            <a:off x="628650" y="373439"/>
            <a:ext cx="7886700" cy="80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7"/>
          <p:cNvSpPr txBox="1"/>
          <p:nvPr>
            <p:ph idx="1" type="body"/>
          </p:nvPr>
        </p:nvSpPr>
        <p:spPr>
          <a:xfrm>
            <a:off x="628650" y="1465545"/>
            <a:ext cx="7886700" cy="47114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" name="Google Shape;20;p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9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0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3" name="Google Shape;33;p10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10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" name="Google Shape;35;p10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1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3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1" name="Google Shape;51;p13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2" name="Google Shape;52;p1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4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/>
          <p:nvPr/>
        </p:nvSpPr>
        <p:spPr>
          <a:xfrm>
            <a:off x="0" y="0"/>
            <a:ext cx="9144000" cy="1197033"/>
          </a:xfrm>
          <a:prstGeom prst="rect">
            <a:avLst/>
          </a:prstGeom>
          <a:solidFill>
            <a:srgbClr val="74318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722F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5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5"/>
          <p:cNvSpPr txBox="1"/>
          <p:nvPr>
            <p:ph idx="1" type="body"/>
          </p:nvPr>
        </p:nvSpPr>
        <p:spPr>
          <a:xfrm>
            <a:off x="628650" y="1761666"/>
            <a:ext cx="7886700" cy="4415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" name="Google Shape;9;p5"/>
          <p:cNvPicPr preferRelativeResize="0"/>
          <p:nvPr/>
        </p:nvPicPr>
        <p:blipFill rotWithShape="1">
          <a:blip r:embed="rId1">
            <a:alphaModFix/>
          </a:blip>
          <a:srcRect b="-1294" l="-463" r="1620" t="-4161"/>
          <a:stretch/>
        </p:blipFill>
        <p:spPr>
          <a:xfrm>
            <a:off x="7289563" y="5178750"/>
            <a:ext cx="1563880" cy="139296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g"/><Relationship Id="rId4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Relationship Id="rId4" Type="http://schemas.openxmlformats.org/officeDocument/2006/relationships/image" Target="../media/image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Relationship Id="rId4" Type="http://schemas.openxmlformats.org/officeDocument/2006/relationships/image" Target="../media/image7.png"/><Relationship Id="rId5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4318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482F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"/>
          <p:cNvSpPr txBox="1"/>
          <p:nvPr>
            <p:ph type="ctrTitle"/>
          </p:nvPr>
        </p:nvSpPr>
        <p:spPr>
          <a:xfrm>
            <a:off x="527268" y="2049463"/>
            <a:ext cx="8057931" cy="18113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SLIDE DECK 8:</a:t>
            </a:r>
            <a:br>
              <a:rPr lang="en-US" sz="4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en-US" sz="4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The Voting Process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80" name="Google Shape;80;p1"/>
          <p:cNvPicPr preferRelativeResize="0"/>
          <p:nvPr/>
        </p:nvPicPr>
        <p:blipFill rotWithShape="1">
          <a:blip r:embed="rId3">
            <a:alphaModFix/>
          </a:blip>
          <a:srcRect b="-6612" l="-826" r="147" t="-1792"/>
          <a:stretch/>
        </p:blipFill>
        <p:spPr>
          <a:xfrm>
            <a:off x="284671" y="120770"/>
            <a:ext cx="2104845" cy="1892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5f61b13271_0_35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Valid ballots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140" name="Google Shape;140;g15f61b13271_0_35"/>
          <p:cNvSpPr txBox="1"/>
          <p:nvPr/>
        </p:nvSpPr>
        <p:spPr>
          <a:xfrm>
            <a:off x="357900" y="1485100"/>
            <a:ext cx="8614500" cy="37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1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valid ballot </a:t>
            </a: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clearly indicates the preference of the voter. 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may vote for more than one candidate if there is more than one person elected in the race.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g15f61b13271_0_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3427" y="3062048"/>
            <a:ext cx="4664873" cy="3656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5f61b13271_0_40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Rejected ballots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147" name="Google Shape;147;g15f61b13271_0_40"/>
          <p:cNvSpPr txBox="1"/>
          <p:nvPr/>
        </p:nvSpPr>
        <p:spPr>
          <a:xfrm>
            <a:off x="357900" y="1487900"/>
            <a:ext cx="78714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1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rejected ballot </a:t>
            </a: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a ballot that cannot be counted because the voter’s </a:t>
            </a:r>
            <a:r>
              <a:rPr b="0" i="0" lang="en-US" sz="22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choice is not clear</a:t>
            </a: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b="0" i="0" sz="2200" u="none" cap="none" strike="noStrike">
              <a:solidFill>
                <a:srgbClr val="132E4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g15f61b13271_0_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36306" y="2806700"/>
            <a:ext cx="4648458" cy="3601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5f61b13271_0_45"/>
          <p:cNvSpPr txBox="1"/>
          <p:nvPr/>
        </p:nvSpPr>
        <p:spPr>
          <a:xfrm>
            <a:off x="364555" y="168881"/>
            <a:ext cx="8335800" cy="82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Arial"/>
              <a:buNone/>
            </a:pPr>
            <a:r>
              <a:rPr b="1" i="0" lang="en-US" sz="34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Voter turnout</a:t>
            </a:r>
            <a:endParaRPr b="1" i="0" sz="3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4" name="Google Shape;154;g15f61b13271_0_45"/>
          <p:cNvSpPr txBox="1"/>
          <p:nvPr/>
        </p:nvSpPr>
        <p:spPr>
          <a:xfrm>
            <a:off x="364550" y="1597250"/>
            <a:ext cx="78255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Voter turnout is the </a:t>
            </a:r>
            <a:r>
              <a:rPr b="1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percentage</a:t>
            </a:r>
            <a:r>
              <a:rPr b="0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of eligible electors or registered </a:t>
            </a:r>
            <a:r>
              <a:rPr b="1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voters that cast ballots</a:t>
            </a:r>
            <a:r>
              <a:rPr b="0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in an election. </a:t>
            </a:r>
            <a:endParaRPr b="0" i="0" sz="2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i0.wp.com/calmatters.org/wp-content/uploads/2020/10/iStock_ballotbox_02.jpg?fit=2000%2C1392&amp;ssl=1" id="155" name="Google Shape;155;g15f61b13271_0_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0701" y="2891226"/>
            <a:ext cx="3228700" cy="224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g15f61b13271_0_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06293" y="3019445"/>
            <a:ext cx="2295525" cy="199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5f61b13271_0_50"/>
          <p:cNvSpPr txBox="1"/>
          <p:nvPr/>
        </p:nvSpPr>
        <p:spPr>
          <a:xfrm>
            <a:off x="355455" y="198506"/>
            <a:ext cx="8335800" cy="82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Arial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Ontario voter turnout</a:t>
            </a:r>
            <a:endParaRPr b="1" i="0" sz="36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descr="https://pbs.twimg.com/media/FUVviyQXEAUraVa?format=jpg&amp;name=small" id="162" name="Google Shape;162;g15f61b13271_0_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84642"/>
            <a:ext cx="9101225" cy="52733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5f61b13271_0_55"/>
          <p:cNvSpPr txBox="1"/>
          <p:nvPr/>
        </p:nvSpPr>
        <p:spPr>
          <a:xfrm>
            <a:off x="378625" y="1274475"/>
            <a:ext cx="8117400" cy="38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DM Sans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How has voter turnout changed over time? </a:t>
            </a:r>
            <a:endParaRPr b="0" i="0" sz="2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DM Sans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What factors do you think may lead to an increase in turnout?</a:t>
            </a:r>
            <a:endParaRPr b="0" i="0" sz="2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DM Sans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What groups do you think might have lower voter turnout? What barriers might they face? </a:t>
            </a:r>
            <a:endParaRPr b="0" i="0" sz="2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6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15f61b13271_0_55"/>
          <p:cNvSpPr txBox="1"/>
          <p:nvPr/>
        </p:nvSpPr>
        <p:spPr>
          <a:xfrm>
            <a:off x="378637" y="156054"/>
            <a:ext cx="7886700" cy="82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Arial"/>
              <a:buNone/>
            </a:pPr>
            <a:r>
              <a:rPr b="1" i="0" lang="en-US" sz="34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Discussion</a:t>
            </a:r>
            <a:endParaRPr b="1" i="0" sz="3400" u="none" cap="none" strike="noStrike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69" name="Google Shape;169;g15f61b13271_0_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55461" y="5145071"/>
            <a:ext cx="1633064" cy="161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g15f61b13271_0_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988" y="1558750"/>
            <a:ext cx="9086026" cy="230665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g15f61b13271_0_60"/>
          <p:cNvSpPr txBox="1"/>
          <p:nvPr/>
        </p:nvSpPr>
        <p:spPr>
          <a:xfrm>
            <a:off x="885506" y="4388217"/>
            <a:ext cx="3341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FC000"/>
                </a:solidFill>
                <a:latin typeface="DM Sans"/>
                <a:ea typeface="DM Sans"/>
                <a:cs typeface="DM Sans"/>
                <a:sym typeface="DM Sans"/>
              </a:rPr>
              <a:t>Motivational Barriers</a:t>
            </a:r>
            <a:endParaRPr b="0" i="0" sz="2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“Getting to the door”</a:t>
            </a:r>
            <a:endParaRPr b="0" i="0" sz="2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6" name="Google Shape;176;g15f61b13271_0_60"/>
          <p:cNvSpPr txBox="1"/>
          <p:nvPr/>
        </p:nvSpPr>
        <p:spPr>
          <a:xfrm>
            <a:off x="5061535" y="4437559"/>
            <a:ext cx="4013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B0F0"/>
                </a:solidFill>
                <a:latin typeface="DM Sans"/>
                <a:ea typeface="DM Sans"/>
                <a:cs typeface="DM Sans"/>
                <a:sym typeface="DM Sans"/>
              </a:rPr>
              <a:t>Access Barriers</a:t>
            </a:r>
            <a:endParaRPr b="0" i="0" sz="2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“Getting through the door”</a:t>
            </a:r>
            <a:endParaRPr b="0" i="0" sz="2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7" name="Google Shape;177;g15f61b13271_0_60"/>
          <p:cNvSpPr/>
          <p:nvPr/>
        </p:nvSpPr>
        <p:spPr>
          <a:xfrm>
            <a:off x="357910" y="260175"/>
            <a:ext cx="8428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US" sz="34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Barriers to voting</a:t>
            </a:r>
            <a:endParaRPr b="1" i="0" sz="3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otivationalFactors _Slide9.pdf" id="182" name="Google Shape;182;g15f61b13271_0_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311275"/>
            <a:ext cx="9144000" cy="554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g15f61b13271_0_65"/>
          <p:cNvSpPr/>
          <p:nvPr/>
        </p:nvSpPr>
        <p:spPr>
          <a:xfrm>
            <a:off x="357897" y="259450"/>
            <a:ext cx="8428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US" sz="34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Motivational barriers</a:t>
            </a:r>
            <a:endParaRPr b="1" i="0" sz="3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5f61b13271_0_70"/>
          <p:cNvSpPr txBox="1"/>
          <p:nvPr/>
        </p:nvSpPr>
        <p:spPr>
          <a:xfrm>
            <a:off x="348674" y="1558608"/>
            <a:ext cx="63069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DM Sans"/>
              <a:buChar char="•"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Knowing when, where, and how to vote</a:t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DM Sans"/>
              <a:buChar char="•"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Voter ID</a:t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DM Sans"/>
              <a:buChar char="•"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Site/method accessibility </a:t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DM Sans"/>
              <a:buChar char="•"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Language/literacy</a:t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89" name="Google Shape;189;g15f61b13271_0_70"/>
          <p:cNvSpPr/>
          <p:nvPr/>
        </p:nvSpPr>
        <p:spPr>
          <a:xfrm>
            <a:off x="357897" y="269300"/>
            <a:ext cx="8428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US" sz="34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Access barriers</a:t>
            </a:r>
            <a:endParaRPr b="1" i="0" sz="3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90" name="Google Shape;190;g15f61b13271_0_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27925" y="3740703"/>
            <a:ext cx="4003797" cy="2249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i.cbc.ca/1.4690981.1528134821!/fileImage/httpImage/image.jpg_gen/derivatives/original_780/voter-card-old-info.jpg" id="191" name="Google Shape;191;g15f61b13271_0_70"/>
          <p:cNvPicPr preferRelativeResize="0"/>
          <p:nvPr/>
        </p:nvPicPr>
        <p:blipFill rotWithShape="1">
          <a:blip r:embed="rId4">
            <a:alphaModFix/>
          </a:blip>
          <a:srcRect b="11069" l="3001" r="3216" t="8011"/>
          <a:stretch/>
        </p:blipFill>
        <p:spPr>
          <a:xfrm>
            <a:off x="4419600" y="3115732"/>
            <a:ext cx="3420532" cy="1710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5f61b13271_0_75"/>
          <p:cNvSpPr/>
          <p:nvPr/>
        </p:nvSpPr>
        <p:spPr>
          <a:xfrm>
            <a:off x="357897" y="269325"/>
            <a:ext cx="8428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US" sz="38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Reflection</a:t>
            </a:r>
            <a:endParaRPr b="1" i="0" sz="38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97" name="Google Shape;197;g15f61b13271_0_75"/>
          <p:cNvSpPr txBox="1"/>
          <p:nvPr/>
        </p:nvSpPr>
        <p:spPr>
          <a:xfrm>
            <a:off x="488922" y="1558476"/>
            <a:ext cx="7772400" cy="42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How do you think that motivational and access barriers could affect your decision or ability to vote in the future?</a:t>
            </a:r>
            <a:br>
              <a:rPr b="0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</a:br>
            <a:b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Char char="●"/>
            </a:pPr>
            <a:br>
              <a:rPr b="0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oronto's 2022 municipal election voters' list now available ..." id="198" name="Google Shape;198;g15f61b13271_0_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7862" y="3039780"/>
            <a:ext cx="4494519" cy="3364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5f61b13271_0_80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Discussion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204" name="Google Shape;204;g15f61b13271_0_80"/>
          <p:cNvSpPr txBox="1"/>
          <p:nvPr/>
        </p:nvSpPr>
        <p:spPr>
          <a:xfrm>
            <a:off x="336050" y="1493700"/>
            <a:ext cx="7886700" cy="38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Should eligible citizens vote in municipal elections?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Does voting matter?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 you plan to vote in the future? Why?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Google Shape;205;g15f61b13271_0_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07550" y="4901250"/>
            <a:ext cx="1743700" cy="172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"/>
          <p:cNvSpPr txBox="1"/>
          <p:nvPr/>
        </p:nvSpPr>
        <p:spPr>
          <a:xfrm>
            <a:off x="609600" y="1676400"/>
            <a:ext cx="8266200" cy="165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Voting in local elections is done by </a:t>
            </a: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secret ballot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Voters mark their ballot behind a privacy screen and fold their ballot to keep their choice private. </a:t>
            </a:r>
            <a:b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4"/>
          <p:cNvSpPr/>
          <p:nvPr/>
        </p:nvSpPr>
        <p:spPr>
          <a:xfrm>
            <a:off x="357897" y="269325"/>
            <a:ext cx="8428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US" sz="34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Voting by secret ballot</a:t>
            </a:r>
            <a:endParaRPr b="1" i="0" sz="3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descr="Local Elections &amp; Voting - Strathcona Regional District - Strathcona  Regional District" id="87" name="Google Shape;8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4950" y="3926073"/>
            <a:ext cx="5940475" cy="272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5f61b13271_0_0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Who organizes municipal elections?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93" name="Google Shape;93;g15f61b13271_0_0"/>
          <p:cNvSpPr txBox="1"/>
          <p:nvPr/>
        </p:nvSpPr>
        <p:spPr>
          <a:xfrm>
            <a:off x="5334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0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132E4D"/>
                </a:solidFill>
                <a:latin typeface="Arial"/>
                <a:ea typeface="Arial"/>
                <a:cs typeface="Arial"/>
                <a:sym typeface="Arial"/>
              </a:rPr>
              <a:t>The provincial government sets out common rules that all voters and candidates must follow.</a:t>
            </a:r>
            <a:endParaRPr b="0" i="0" sz="2800" u="none" cap="none" strike="noStrike">
              <a:solidFill>
                <a:srgbClr val="132E4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132E4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0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132E4D"/>
                </a:solidFill>
                <a:latin typeface="Arial"/>
                <a:ea typeface="Arial"/>
                <a:cs typeface="Arial"/>
                <a:sym typeface="Arial"/>
              </a:rPr>
              <a:t>However, municipalities are responsible for conducting the elections for their municipal council and school boards.</a:t>
            </a:r>
            <a:br>
              <a:rPr b="0" i="0" lang="en-US" sz="2800" u="none" cap="none" strike="noStrike">
                <a:solidFill>
                  <a:srgbClr val="132E4D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800" u="none" cap="none" strike="noStrike">
              <a:solidFill>
                <a:srgbClr val="132E4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0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132E4D"/>
                </a:solidFill>
                <a:latin typeface="Arial"/>
                <a:ea typeface="Arial"/>
                <a:cs typeface="Arial"/>
                <a:sym typeface="Arial"/>
              </a:rPr>
              <a:t>Every municipality has a municipal clerk who is in charge of running the election. </a:t>
            </a:r>
            <a:endParaRPr b="0" i="0" sz="3000" u="none" cap="none" strike="noStrike">
              <a:solidFill>
                <a:srgbClr val="132E4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5f61b13271_0_5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Who is qualified to vote?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99" name="Google Shape;99;g15f61b13271_0_5"/>
          <p:cNvSpPr txBox="1"/>
          <p:nvPr/>
        </p:nvSpPr>
        <p:spPr>
          <a:xfrm>
            <a:off x="495813" y="1509175"/>
            <a:ext cx="79089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are eligible to vote in Ontario </a:t>
            </a:r>
            <a:r>
              <a:rPr b="1" i="0" lang="en-US" sz="2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municipal elections</a:t>
            </a:r>
            <a:r>
              <a:rPr b="0" i="0" lang="en-US" sz="2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if:</a:t>
            </a:r>
            <a:endParaRPr b="0" i="0" sz="22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are a Canadian citizen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are aged 18 or older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qualify to vote in the municipality</a:t>
            </a:r>
            <a:endParaRPr b="0" i="0" sz="22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18 birthday cake" id="100" name="Google Shape;100;g15f61b13271_0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8025" y="3676524"/>
            <a:ext cx="2351051" cy="175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g15f61b13271_0_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0450" y="3676525"/>
            <a:ext cx="2202550" cy="17559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t3.ftcdn.net/jpg/01/43/62/98/360_F_143629841_XQyK7bN3RtiEpdPX9VVUHv2UEuJF4IBS.jpg" id="102" name="Google Shape;102;g15f61b13271_0_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60775" y="3676525"/>
            <a:ext cx="1755950" cy="175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5f61b13271_0_10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What is the voters’ list?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108" name="Google Shape;108;g15f61b13271_0_10"/>
          <p:cNvSpPr txBox="1"/>
          <p:nvPr/>
        </p:nvSpPr>
        <p:spPr>
          <a:xfrm>
            <a:off x="628650" y="1465545"/>
            <a:ext cx="8015400" cy="4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</a:pPr>
            <a:r>
              <a:rPr lang="en-US" sz="2500">
                <a:solidFill>
                  <a:srgbClr val="132E4D"/>
                </a:solidFill>
              </a:rPr>
              <a:t>Each municipality creates and posts their own </a:t>
            </a:r>
            <a:r>
              <a:rPr b="1" lang="en-US" sz="2500">
                <a:solidFill>
                  <a:srgbClr val="132E4D"/>
                </a:solidFill>
              </a:rPr>
              <a:t>voters’ list </a:t>
            </a:r>
            <a:r>
              <a:rPr lang="en-US" sz="2500">
                <a:solidFill>
                  <a:srgbClr val="132E4D"/>
                </a:solidFill>
              </a:rPr>
              <a:t>based on provincial data. </a:t>
            </a:r>
            <a:endParaRPr sz="2500">
              <a:solidFill>
                <a:srgbClr val="3F3F3F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</a:pPr>
            <a:r>
              <a:rPr lang="en-US" sz="2500">
                <a:solidFill>
                  <a:srgbClr val="132E4D"/>
                </a:solidFill>
              </a:rPr>
              <a:t>A voter’s name must be on the voters’ list in order to cast a ballot. While a voter’s name can be added on voting day, it is helpful to do this in advance.</a:t>
            </a:r>
            <a:endParaRPr sz="2800">
              <a:solidFill>
                <a:srgbClr val="3F3F3F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</a:pPr>
            <a:r>
              <a:rPr lang="en-US" sz="2500">
                <a:solidFill>
                  <a:srgbClr val="132E4D"/>
                </a:solidFill>
              </a:rPr>
              <a:t>In some municipalities, being on the voters’ list  ensures you receive a voter information card, which indicates where and when you can vote.</a:t>
            </a:r>
            <a:endParaRPr sz="2500">
              <a:solidFill>
                <a:srgbClr val="132E4D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5f61b13271_0_15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What are different ways a person can vote?</a:t>
            </a:r>
            <a:endParaRPr b="1" sz="2600">
              <a:solidFill>
                <a:srgbClr val="FFFFFF"/>
              </a:solidFill>
            </a:endParaRPr>
          </a:p>
        </p:txBody>
      </p:sp>
      <p:sp>
        <p:nvSpPr>
          <p:cNvPr id="114" name="Google Shape;114;g15f61b13271_0_15"/>
          <p:cNvSpPr txBox="1"/>
          <p:nvPr/>
        </p:nvSpPr>
        <p:spPr>
          <a:xfrm>
            <a:off x="415875" y="1447800"/>
            <a:ext cx="7848600" cy="50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132E4D"/>
                </a:solidFill>
                <a:latin typeface="Arial"/>
                <a:ea typeface="Arial"/>
                <a:cs typeface="Arial"/>
                <a:sym typeface="Arial"/>
              </a:rPr>
              <a:t>Each municipality is responsible for conducting their election and determining the methods used. </a:t>
            </a:r>
            <a:endParaRPr b="0" i="0" sz="2800" u="none" cap="none" strike="noStrike">
              <a:solidFill>
                <a:srgbClr val="132E4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132E4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132E4D"/>
                </a:solidFill>
                <a:latin typeface="Arial"/>
                <a:ea typeface="Arial"/>
                <a:cs typeface="Arial"/>
                <a:sym typeface="Arial"/>
              </a:rPr>
              <a:t>Options can include:</a:t>
            </a:r>
            <a:endParaRPr b="0" i="0" sz="2800" u="none" cap="none" strike="noStrike">
              <a:solidFill>
                <a:srgbClr val="132E4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132E4D"/>
                </a:solidFill>
                <a:latin typeface="Arial"/>
                <a:ea typeface="Arial"/>
                <a:cs typeface="Arial"/>
                <a:sym typeface="Arial"/>
              </a:rPr>
              <a:t>Paper ballots</a:t>
            </a:r>
            <a:endParaRPr/>
          </a:p>
          <a:p>
            <a:pPr indent="-457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132E4D"/>
                </a:solidFill>
                <a:latin typeface="DM Sans"/>
                <a:ea typeface="DM Sans"/>
                <a:cs typeface="DM Sans"/>
                <a:sym typeface="DM Sans"/>
              </a:rPr>
              <a:t>Online voting</a:t>
            </a:r>
            <a:endParaRPr/>
          </a:p>
          <a:p>
            <a:pPr indent="-457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132E4D"/>
                </a:solidFill>
                <a:latin typeface="DM Sans"/>
                <a:ea typeface="DM Sans"/>
                <a:cs typeface="DM Sans"/>
                <a:sym typeface="DM Sans"/>
              </a:rPr>
              <a:t>Voting by mail</a:t>
            </a:r>
            <a:endParaRPr/>
          </a:p>
          <a:p>
            <a:pPr indent="-457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132E4D"/>
                </a:solidFill>
                <a:latin typeface="DM Sans"/>
                <a:ea typeface="DM Sans"/>
                <a:cs typeface="DM Sans"/>
                <a:sym typeface="DM Sans"/>
              </a:rPr>
              <a:t>Voting by phone</a:t>
            </a:r>
            <a:endParaRPr b="0" i="0" sz="1800" u="none" cap="none" strike="noStrike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5f61b13271_0_20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Where do I vote?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120" name="Google Shape;120;g15f61b13271_0_20"/>
          <p:cNvSpPr txBox="1"/>
          <p:nvPr/>
        </p:nvSpPr>
        <p:spPr>
          <a:xfrm>
            <a:off x="392750" y="149365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b="0" i="0" lang="en-US" sz="2800" u="none" cap="none" strike="noStrike">
                <a:solidFill>
                  <a:srgbClr val="132E4D"/>
                </a:solidFill>
                <a:latin typeface="Arial"/>
                <a:ea typeface="Arial"/>
                <a:cs typeface="Arial"/>
                <a:sym typeface="Arial"/>
              </a:rPr>
              <a:t>You can find your voting place on your municipality website and through documentation mailed to voters. </a:t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200" u="none" cap="none" strike="noStrike">
              <a:solidFill>
                <a:srgbClr val="132E4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609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132E4D"/>
                </a:solidFill>
                <a:latin typeface="Arial"/>
                <a:ea typeface="Arial"/>
                <a:cs typeface="Arial"/>
                <a:sym typeface="Arial"/>
              </a:rPr>
              <a:t>Electors who are away, busy or unable to vote on voting day, have the option of participating in </a:t>
            </a:r>
            <a:r>
              <a:rPr b="1" i="0" lang="en-US" sz="2800" u="none" cap="none" strike="noStrike">
                <a:solidFill>
                  <a:srgbClr val="132E4D"/>
                </a:solidFill>
                <a:latin typeface="Arial"/>
                <a:ea typeface="Arial"/>
                <a:cs typeface="Arial"/>
                <a:sym typeface="Arial"/>
              </a:rPr>
              <a:t>advance voting</a:t>
            </a:r>
            <a:r>
              <a:rPr b="0" i="0" lang="en-US" sz="2800" u="none" cap="none" strike="noStrike">
                <a:solidFill>
                  <a:srgbClr val="132E4D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5f61b13271_0_25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What is the process for voting?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126" name="Google Shape;126;g15f61b13271_0_25"/>
          <p:cNvSpPr txBox="1"/>
          <p:nvPr/>
        </p:nvSpPr>
        <p:spPr>
          <a:xfrm>
            <a:off x="309800" y="1460200"/>
            <a:ext cx="8196000" cy="44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6286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rgbClr val="132E4D"/>
                </a:solidFill>
                <a:latin typeface="Arial"/>
                <a:ea typeface="Arial"/>
                <a:cs typeface="Arial"/>
                <a:sym typeface="Arial"/>
              </a:rPr>
              <a:t>Once you confirm your eligibility, you are given a ballot. </a:t>
            </a:r>
            <a:endParaRPr b="0" i="0" sz="2800" u="none" cap="none" strike="noStrike">
              <a:solidFill>
                <a:srgbClr val="132E4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6286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rgbClr val="132E4D"/>
                </a:solidFill>
                <a:latin typeface="Arial"/>
                <a:ea typeface="Arial"/>
                <a:cs typeface="Arial"/>
                <a:sym typeface="Arial"/>
              </a:rPr>
              <a:t>Go behind a voting screen and mark your ballot. </a:t>
            </a:r>
            <a:endParaRPr b="0" i="0" sz="2800" u="none" cap="none" strike="noStrike">
              <a:solidFill>
                <a:srgbClr val="132E4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6286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rgbClr val="132E4D"/>
                </a:solidFill>
                <a:latin typeface="Arial"/>
                <a:ea typeface="Arial"/>
                <a:cs typeface="Arial"/>
                <a:sym typeface="Arial"/>
              </a:rPr>
              <a:t>Hand your folded ballot back to the poll clerk. </a:t>
            </a:r>
            <a:endParaRPr b="0" i="0" sz="2800" u="none" cap="none" strike="noStrike">
              <a:solidFill>
                <a:srgbClr val="132E4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6286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rgbClr val="132E4D"/>
                </a:solidFill>
                <a:latin typeface="Arial"/>
                <a:ea typeface="Arial"/>
                <a:cs typeface="Arial"/>
                <a:sym typeface="Arial"/>
              </a:rPr>
              <a:t>Your ballot is recorded and counted. </a:t>
            </a:r>
            <a:endParaRPr b="0" i="0" sz="2800" u="none" cap="none" strike="noStrike">
              <a:solidFill>
                <a:srgbClr val="132E4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g15f61b13271_0_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23087" y="4004656"/>
            <a:ext cx="3369425" cy="2256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5f61b13271_0_30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How do I mark my ballot?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133" name="Google Shape;133;g15f61b13271_0_30"/>
          <p:cNvSpPr txBox="1"/>
          <p:nvPr/>
        </p:nvSpPr>
        <p:spPr>
          <a:xfrm>
            <a:off x="4836525" y="1719375"/>
            <a:ext cx="3942300" cy="32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1" i="0" lang="en-US" sz="2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ballot</a:t>
            </a:r>
            <a:r>
              <a:rPr b="0" i="0" lang="en-US" sz="2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lists the names of the candidates running for each position in your municipal elections. </a:t>
            </a:r>
            <a:endParaRPr b="0" i="0" sz="22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62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As long as you appropriately mark the ballot according to the number of choices, your votes will be counted.</a:t>
            </a:r>
            <a:endParaRPr b="0" i="0" sz="22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images.thestar.com/MUD-ctK0Jfdl_I7sPc9Lt16okGA=/1109x756/smart/filters:cb(2700061000)/https:/www.thestar.com/content/dam/thestar/news/queenspark/2018/06/07/more-than-280000-ontario-students-hand-ndp-a-majority-in-mock-election/civix_vote.jpg" id="134" name="Google Shape;134;g15f61b13271_0_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8622" y="1811700"/>
            <a:ext cx="4474066" cy="304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2019-08-21T15:37:09Z</dcterms:created>
  <dc:creator>Lisa Neily</dc:creator>
</cp:coreProperties>
</file>